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notesMasterIdLst>
    <p:notesMasterId r:id="rId20"/>
  </p:notesMasterIdLst>
  <p:sldIdLst>
    <p:sldId id="256" r:id="rId2"/>
    <p:sldId id="257" r:id="rId3"/>
    <p:sldId id="274" r:id="rId4"/>
    <p:sldId id="258" r:id="rId5"/>
    <p:sldId id="259" r:id="rId6"/>
    <p:sldId id="273" r:id="rId7"/>
    <p:sldId id="260" r:id="rId8"/>
    <p:sldId id="261" r:id="rId9"/>
    <p:sldId id="262" r:id="rId10"/>
    <p:sldId id="263" r:id="rId11"/>
    <p:sldId id="264" r:id="rId12"/>
    <p:sldId id="265" r:id="rId13"/>
    <p:sldId id="270" r:id="rId14"/>
    <p:sldId id="267" r:id="rId15"/>
    <p:sldId id="268" r:id="rId16"/>
    <p:sldId id="271" r:id="rId17"/>
    <p:sldId id="272" r:id="rId18"/>
    <p:sldId id="269" r:id="rId19"/>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68424" y="1371599"/>
            <a:ext cx="16002000" cy="5943602"/>
          </a:xfrm>
        </p:spPr>
        <p:txBody>
          <a:bodyPr anchor="b">
            <a:normAutofit/>
          </a:bodyPr>
          <a:lstStyle>
            <a:lvl1pPr algn="l">
              <a:defRPr sz="9600">
                <a:effectLst/>
              </a:defRPr>
            </a:lvl1pPr>
          </a:lstStyle>
          <a:p>
            <a:r>
              <a:rPr lang="en-US"/>
              <a:t>Click to edit Master title style</a:t>
            </a:r>
            <a:endParaRPr lang="en-US" dirty="0"/>
          </a:p>
        </p:txBody>
      </p:sp>
      <p:sp>
        <p:nvSpPr>
          <p:cNvPr id="3" name="Subtitle 2"/>
          <p:cNvSpPr>
            <a:spLocks noGrp="1"/>
          </p:cNvSpPr>
          <p:nvPr>
            <p:ph type="subTitle" idx="1"/>
          </p:nvPr>
        </p:nvSpPr>
        <p:spPr>
          <a:xfrm>
            <a:off x="1368424" y="7687735"/>
            <a:ext cx="12801600" cy="3894666"/>
          </a:xfrm>
        </p:spPr>
        <p:txBody>
          <a:bodyPr anchor="t">
            <a:normAutofit/>
          </a:bodyPr>
          <a:lstStyle>
            <a:lvl1pPr marL="0" indent="0" algn="l">
              <a:buNone/>
              <a:defRPr sz="4200">
                <a:solidFill>
                  <a:schemeClr val="bg2">
                    <a:lumMod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flipH="1">
            <a:off x="16456024" y="16934"/>
            <a:ext cx="7620000" cy="762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2216341" y="183091"/>
            <a:ext cx="12161310" cy="1216131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4471650" y="457200"/>
            <a:ext cx="9906000" cy="9906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4671675" y="64557"/>
            <a:ext cx="9705978" cy="970597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5690853" y="1219203"/>
            <a:ext cx="8686798" cy="8686798"/>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41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371600" y="1066800"/>
            <a:ext cx="21637624" cy="6248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16" name="Text Placeholder 9"/>
          <p:cNvSpPr>
            <a:spLocks noGrp="1"/>
          </p:cNvSpPr>
          <p:nvPr>
            <p:ph type="body" sz="quarter" idx="14"/>
          </p:nvPr>
        </p:nvSpPr>
        <p:spPr>
          <a:xfrm>
            <a:off x="1828804" y="7687734"/>
            <a:ext cx="16608420" cy="914400"/>
          </a:xfrm>
        </p:spPr>
        <p:txBody>
          <a:bodyPr anchor="t">
            <a:normAutofit/>
          </a:bodyPr>
          <a:lstStyle>
            <a:lvl1pPr marL="0" indent="0">
              <a:buFontTx/>
              <a:buNone/>
              <a:defRPr sz="3200"/>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656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8426" y="1371600"/>
            <a:ext cx="20116800" cy="5486400"/>
          </a:xfrm>
        </p:spPr>
        <p:txBody>
          <a:bodyPr anchor="ctr">
            <a:normAutofit/>
          </a:bodyPr>
          <a:lstStyle>
            <a:lvl1pPr algn="l">
              <a:defRPr sz="6400" b="0" cap="all"/>
            </a:lvl1pPr>
          </a:lstStyle>
          <a:p>
            <a:r>
              <a:rPr lang="en-US"/>
              <a:t>Click to edit Master title style</a:t>
            </a:r>
            <a:endParaRPr lang="en-US" dirty="0"/>
          </a:p>
        </p:txBody>
      </p:sp>
      <p:sp>
        <p:nvSpPr>
          <p:cNvPr id="3" name="Text Placeholder 2"/>
          <p:cNvSpPr>
            <a:spLocks noGrp="1"/>
          </p:cNvSpPr>
          <p:nvPr>
            <p:ph type="body" idx="1"/>
          </p:nvPr>
        </p:nvSpPr>
        <p:spPr>
          <a:xfrm>
            <a:off x="1368424" y="8229600"/>
            <a:ext cx="17071976" cy="3759200"/>
          </a:xfrm>
        </p:spPr>
        <p:txBody>
          <a:bodyPr anchor="ctr">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92726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2823" y="1371600"/>
            <a:ext cx="18288002" cy="5486400"/>
          </a:xfrm>
        </p:spPr>
        <p:txBody>
          <a:bodyPr anchor="ctr">
            <a:normAutofit/>
          </a:bodyPr>
          <a:lstStyle>
            <a:lvl1pPr algn="l">
              <a:defRPr sz="6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892424" y="6858000"/>
            <a:ext cx="17068800" cy="762000"/>
          </a:xfrm>
        </p:spPr>
        <p:txBody>
          <a:bodyPr anchor="ctr"/>
          <a:lstStyle>
            <a:lvl1pPr marL="0" indent="0">
              <a:buFontTx/>
              <a:buNone/>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68426" y="8602135"/>
            <a:ext cx="17068800" cy="3369730"/>
          </a:xfrm>
        </p:spPr>
        <p:txBody>
          <a:bodyPr anchor="ctr">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4" name="TextBox 13"/>
          <p:cNvSpPr txBox="1"/>
          <p:nvPr/>
        </p:nvSpPr>
        <p:spPr>
          <a:xfrm>
            <a:off x="1063624" y="1624444"/>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5" name="TextBox 14"/>
          <p:cNvSpPr txBox="1"/>
          <p:nvPr/>
        </p:nvSpPr>
        <p:spPr>
          <a:xfrm>
            <a:off x="20570824" y="5537202"/>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spTree>
    <p:extLst>
      <p:ext uri="{BB962C8B-B14F-4D97-AF65-F5344CB8AC3E}">
        <p14:creationId xmlns:p14="http://schemas.microsoft.com/office/powerpoint/2010/main" val="189508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8424" y="6858000"/>
            <a:ext cx="17068800" cy="3394800"/>
          </a:xfrm>
        </p:spPr>
        <p:txBody>
          <a:bodyPr anchor="b">
            <a:normAutofit/>
          </a:bodyPr>
          <a:lstStyle>
            <a:lvl1pPr algn="l">
              <a:defRPr sz="6400" b="0" cap="all"/>
            </a:lvl1pPr>
          </a:lstStyle>
          <a:p>
            <a:r>
              <a:rPr lang="en-US"/>
              <a:t>Click to edit Master title style</a:t>
            </a:r>
            <a:endParaRPr lang="en-US" dirty="0"/>
          </a:p>
        </p:txBody>
      </p:sp>
      <p:sp>
        <p:nvSpPr>
          <p:cNvPr id="3" name="Text Placeholder 2"/>
          <p:cNvSpPr>
            <a:spLocks noGrp="1"/>
          </p:cNvSpPr>
          <p:nvPr>
            <p:ph type="body" idx="1"/>
          </p:nvPr>
        </p:nvSpPr>
        <p:spPr>
          <a:xfrm>
            <a:off x="1368422" y="10265962"/>
            <a:ext cx="17071980" cy="1720800"/>
          </a:xfrm>
        </p:spPr>
        <p:txBody>
          <a:bodyPr anchor="t">
            <a:normAutofit/>
          </a:bodyPr>
          <a:lstStyle>
            <a:lvl1pPr marL="0" indent="0" algn="l">
              <a:buNone/>
              <a:defRPr sz="40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52482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282826" y="1371600"/>
            <a:ext cx="18288000" cy="5486400"/>
          </a:xfrm>
        </p:spPr>
        <p:txBody>
          <a:bodyPr anchor="ctr">
            <a:normAutofit/>
          </a:bodyPr>
          <a:lstStyle>
            <a:lvl1pPr algn="l">
              <a:defRPr sz="6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8425" y="7857068"/>
            <a:ext cx="17068802" cy="2099732"/>
          </a:xfrm>
        </p:spPr>
        <p:txBody>
          <a:bodyPr vert="horz" lIns="91440" tIns="45720" rIns="91440" bIns="45720" rtlCol="0" anchor="b">
            <a:normAutofit/>
          </a:bodyPr>
          <a:lstStyle>
            <a:lvl1pPr>
              <a:buNone/>
              <a:defRPr lang="en-US" sz="4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8423" y="9956800"/>
            <a:ext cx="17068802" cy="2032000"/>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1" name="TextBox 10"/>
          <p:cNvSpPr txBox="1"/>
          <p:nvPr/>
        </p:nvSpPr>
        <p:spPr>
          <a:xfrm>
            <a:off x="1063624" y="1624444"/>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2" name="TextBox 11"/>
          <p:cNvSpPr txBox="1"/>
          <p:nvPr/>
        </p:nvSpPr>
        <p:spPr>
          <a:xfrm>
            <a:off x="20570824" y="5537202"/>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spTree>
    <p:extLst>
      <p:ext uri="{BB962C8B-B14F-4D97-AF65-F5344CB8AC3E}">
        <p14:creationId xmlns:p14="http://schemas.microsoft.com/office/powerpoint/2010/main" val="412710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8426" y="1371600"/>
            <a:ext cx="20116800" cy="5486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8424" y="7857068"/>
            <a:ext cx="17068800" cy="1676400"/>
          </a:xfrm>
        </p:spPr>
        <p:txBody>
          <a:bodyPr vert="horz" lIns="91440" tIns="45720" rIns="91440" bIns="45720" rtlCol="0" anchor="b">
            <a:normAutofit/>
          </a:bodyPr>
          <a:lstStyle>
            <a:lvl1pPr>
              <a:buNone/>
              <a:defRPr lang="en-US" sz="4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8423" y="9533465"/>
            <a:ext cx="17068802" cy="2455334"/>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83279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94188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70424" y="1371600"/>
            <a:ext cx="4114800" cy="9144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1371600"/>
            <a:ext cx="15646400" cy="10617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44640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p:bg>
      <p:bgPr>
        <a:solidFill>
          <a:srgbClr val="00346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1934227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57254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1995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 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638646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02638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059901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8423" y="4013200"/>
            <a:ext cx="17068802" cy="4563200"/>
          </a:xfrm>
        </p:spPr>
        <p:txBody>
          <a:bodyPr anchor="b">
            <a:normAutofit/>
          </a:bodyPr>
          <a:lstStyle>
            <a:lvl1pPr algn="l">
              <a:defRPr sz="7200" b="0" cap="all"/>
            </a:lvl1pPr>
          </a:lstStyle>
          <a:p>
            <a:r>
              <a:rPr lang="en-US"/>
              <a:t>Click to edit Master title style</a:t>
            </a:r>
            <a:endParaRPr lang="en-US" dirty="0"/>
          </a:p>
        </p:txBody>
      </p:sp>
      <p:sp>
        <p:nvSpPr>
          <p:cNvPr id="3" name="Text Placeholder 2"/>
          <p:cNvSpPr>
            <a:spLocks noGrp="1"/>
          </p:cNvSpPr>
          <p:nvPr>
            <p:ph type="body" idx="1"/>
          </p:nvPr>
        </p:nvSpPr>
        <p:spPr>
          <a:xfrm>
            <a:off x="1368426" y="8991600"/>
            <a:ext cx="17068800" cy="2997200"/>
          </a:xfrm>
        </p:spPr>
        <p:txBody>
          <a:bodyPr anchor="t">
            <a:normAutofit/>
          </a:bodyPr>
          <a:lstStyle>
            <a:lvl1pPr marL="0" indent="0" algn="l">
              <a:buNone/>
              <a:defRPr sz="3600">
                <a:solidFill>
                  <a:schemeClr val="bg2">
                    <a:lumMod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7839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8423" y="1371601"/>
            <a:ext cx="9875310" cy="72305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616267" y="1371602"/>
            <a:ext cx="9868958" cy="72305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2287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4161" y="1371600"/>
            <a:ext cx="9299574" cy="1152524"/>
          </a:xfrm>
        </p:spPr>
        <p:txBody>
          <a:bodyPr anchor="b">
            <a:noAutofit/>
          </a:bodyPr>
          <a:lstStyle>
            <a:lvl1pPr marL="0" indent="0">
              <a:buNone/>
              <a:defRPr sz="56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368423" y="2541058"/>
            <a:ext cx="9875310" cy="606107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8132" y="1371600"/>
            <a:ext cx="9330268" cy="1152524"/>
          </a:xfrm>
        </p:spPr>
        <p:txBody>
          <a:bodyPr anchor="b">
            <a:noAutofit/>
          </a:bodyPr>
          <a:lstStyle>
            <a:lvl1pPr marL="0" indent="0">
              <a:buNone/>
              <a:defRPr sz="56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1613090" y="2524124"/>
            <a:ext cx="9858376" cy="606107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445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8632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88681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0024" y="1371600"/>
            <a:ext cx="7315200" cy="2743200"/>
          </a:xfrm>
        </p:spPr>
        <p:txBody>
          <a:bodyPr anchor="b">
            <a:normAutofit/>
          </a:bodyPr>
          <a:lstStyle>
            <a:lvl1pPr algn="l">
              <a:defRPr sz="4800" b="0"/>
            </a:lvl1pPr>
          </a:lstStyle>
          <a:p>
            <a:r>
              <a:rPr lang="en-US"/>
              <a:t>Click to edit Master title style</a:t>
            </a:r>
            <a:endParaRPr lang="en-US" dirty="0"/>
          </a:p>
        </p:txBody>
      </p:sp>
      <p:sp>
        <p:nvSpPr>
          <p:cNvPr id="3" name="Content Placeholder 2"/>
          <p:cNvSpPr>
            <a:spLocks noGrp="1"/>
          </p:cNvSpPr>
          <p:nvPr>
            <p:ph idx="1"/>
          </p:nvPr>
        </p:nvSpPr>
        <p:spPr>
          <a:xfrm>
            <a:off x="1368425" y="1371600"/>
            <a:ext cx="11887202" cy="10617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170024" y="4419599"/>
            <a:ext cx="7315200" cy="4182534"/>
          </a:xfrm>
        </p:spPr>
        <p:txBody>
          <a:bodyPr anchor="t">
            <a:normAutofit/>
          </a:bodyPr>
          <a:lstStyle>
            <a:lvl1pPr marL="0" indent="0">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4540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5624" y="2895600"/>
            <a:ext cx="12039600" cy="2286000"/>
          </a:xfrm>
        </p:spPr>
        <p:txBody>
          <a:bodyPr anchor="b">
            <a:normAutofit/>
          </a:bodyPr>
          <a:lstStyle>
            <a:lvl1pPr algn="l">
              <a:defRPr sz="56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978024" y="1828800"/>
            <a:ext cx="6561948" cy="9144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9445624" y="5554133"/>
            <a:ext cx="12042776" cy="4097866"/>
          </a:xfrm>
        </p:spPr>
        <p:txBody>
          <a:bodyPr anchor="t">
            <a:normAutofit/>
          </a:bodyPr>
          <a:lstStyle>
            <a:lvl1pPr marL="0" indent="0">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91587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8413938" y="5926667"/>
            <a:ext cx="5963716" cy="6417734"/>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368424" y="8974665"/>
            <a:ext cx="17068800" cy="3014134"/>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8424" y="1371601"/>
            <a:ext cx="17068800" cy="723053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8824" y="12344401"/>
            <a:ext cx="3200400" cy="730250"/>
          </a:xfrm>
          <a:prstGeom prst="rect">
            <a:avLst/>
          </a:prstGeom>
        </p:spPr>
        <p:txBody>
          <a:bodyPr vert="horz" lIns="91440" tIns="45720" rIns="91440" bIns="45720" rtlCol="0" anchor="t"/>
          <a:lstStyle>
            <a:lvl1pPr algn="r">
              <a:defRPr sz="2000" b="0" i="0">
                <a:solidFill>
                  <a:schemeClr val="bg2">
                    <a:lumMod val="50000"/>
                  </a:schemeClr>
                </a:solidFill>
                <a:effectLst/>
                <a:latin typeface="+mn-lt"/>
              </a:defRPr>
            </a:lvl1pPr>
          </a:lstStyle>
          <a:p>
            <a:fld id="{B61BEF0D-F0BB-DE4B-95CE-6DB70DBA9567}" type="datetimeFigureOut">
              <a:rPr lang="en-US" smtClean="0"/>
              <a:pPr/>
              <a:t>3/15/2022</a:t>
            </a:fld>
            <a:endParaRPr lang="en-US" dirty="0"/>
          </a:p>
        </p:txBody>
      </p:sp>
      <p:sp>
        <p:nvSpPr>
          <p:cNvPr id="5" name="Footer Placeholder 4"/>
          <p:cNvSpPr>
            <a:spLocks noGrp="1"/>
          </p:cNvSpPr>
          <p:nvPr>
            <p:ph type="ftr" sz="quarter" idx="3"/>
          </p:nvPr>
        </p:nvSpPr>
        <p:spPr>
          <a:xfrm>
            <a:off x="1368424" y="12344401"/>
            <a:ext cx="15087600" cy="730250"/>
          </a:xfrm>
          <a:prstGeom prst="rect">
            <a:avLst/>
          </a:prstGeom>
        </p:spPr>
        <p:txBody>
          <a:bodyPr vert="horz" lIns="91440" tIns="45720" rIns="91440" bIns="45720" rtlCol="0" anchor="t"/>
          <a:lstStyle>
            <a:lvl1pPr algn="l">
              <a:defRPr sz="2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20726401" y="11156951"/>
            <a:ext cx="2284490" cy="1339850"/>
          </a:xfrm>
          <a:prstGeom prst="rect">
            <a:avLst/>
          </a:prstGeom>
        </p:spPr>
        <p:txBody>
          <a:bodyPr vert="horz" lIns="91440" tIns="45720" rIns="91440" bIns="45720" rtlCol="0" anchor="b"/>
          <a:lstStyle>
            <a:lvl1pPr algn="r">
              <a:defRPr sz="6400" b="0" i="0">
                <a:solidFill>
                  <a:schemeClr val="bg2">
                    <a:lumMod val="50000"/>
                  </a:schemeClr>
                </a:solidFill>
                <a:effectLst/>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6804744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Lst>
  <p:txStyles>
    <p:titleStyle>
      <a:lvl1pPr algn="l" defTabSz="914400" rtl="0" eaLnBrk="1" latinLnBrk="0" hangingPunct="1">
        <a:spcBef>
          <a:spcPct val="0"/>
        </a:spcBef>
        <a:buNone/>
        <a:defRPr sz="7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715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4000" kern="1200" cap="none">
          <a:solidFill>
            <a:schemeClr val="bg2">
              <a:lumMod val="75000"/>
            </a:schemeClr>
          </a:solidFill>
          <a:effectLst/>
          <a:latin typeface="+mn-lt"/>
          <a:ea typeface="+mn-ea"/>
          <a:cs typeface="+mn-cs"/>
        </a:defRPr>
      </a:lvl1pPr>
      <a:lvl2pPr marL="14859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3600" kern="1200" cap="none">
          <a:solidFill>
            <a:schemeClr val="bg2">
              <a:lumMod val="75000"/>
            </a:schemeClr>
          </a:solidFill>
          <a:effectLst/>
          <a:latin typeface="+mn-lt"/>
          <a:ea typeface="+mn-ea"/>
          <a:cs typeface="+mn-cs"/>
        </a:defRPr>
      </a:lvl2pPr>
      <a:lvl3pPr marL="2400300" indent="-5715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3200" kern="1200" cap="none">
          <a:solidFill>
            <a:schemeClr val="bg2">
              <a:lumMod val="75000"/>
            </a:schemeClr>
          </a:solidFill>
          <a:effectLst/>
          <a:latin typeface="+mn-lt"/>
          <a:ea typeface="+mn-ea"/>
          <a:cs typeface="+mn-cs"/>
        </a:defRPr>
      </a:lvl3pPr>
      <a:lvl4pPr marL="3086100" indent="-3429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4pPr>
      <a:lvl5pPr marL="4000500" indent="-3429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5pPr>
      <a:lvl6pPr marL="50292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6pPr>
      <a:lvl7pPr marL="59436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7pPr>
      <a:lvl8pPr marL="68580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8pPr>
      <a:lvl9pPr marL="7772400" indent="-457200" algn="l" defTabSz="914400" rtl="0" eaLnBrk="1" latinLnBrk="0" hangingPunct="1">
        <a:spcBef>
          <a:spcPct val="20000"/>
        </a:spcBef>
        <a:spcAft>
          <a:spcPts val="12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pythonprogramming.net/pygame-drawing-shapes-objects/" TargetMode="External"/><Relationship Id="rId2" Type="http://schemas.openxmlformats.org/officeDocument/2006/relationships/hyperlink" Target="https://realpython.com/pygame-a-primer/" TargetMode="External"/><Relationship Id="rId1" Type="http://schemas.openxmlformats.org/officeDocument/2006/relationships/slideLayout" Target="../slideLayouts/slideLayout19.xml"/><Relationship Id="rId5" Type="http://schemas.openxmlformats.org/officeDocument/2006/relationships/hyperlink" Target="https://www.programiz.com/python-programming/time" TargetMode="External"/><Relationship Id="rId4" Type="http://schemas.openxmlformats.org/officeDocument/2006/relationships/hyperlink" Target="https://coderslegacy.com/python/pygame-mouse-clic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952A"/>
        </a:solidFill>
        <a:effectLst/>
      </p:bgPr>
    </p:bg>
    <p:spTree>
      <p:nvGrpSpPr>
        <p:cNvPr id="1" name=""/>
        <p:cNvGrpSpPr/>
        <p:nvPr/>
      </p:nvGrpSpPr>
      <p:grpSpPr>
        <a:xfrm>
          <a:off x="0" y="0"/>
          <a:ext cx="0" cy="0"/>
          <a:chOff x="0" y="0"/>
          <a:chExt cx="0" cy="0"/>
        </a:xfrm>
      </p:grpSpPr>
      <p:sp>
        <p:nvSpPr>
          <p:cNvPr id="151" name="Bottle BASH game"/>
          <p:cNvSpPr txBox="1">
            <a:spLocks noGrp="1"/>
          </p:cNvSpPr>
          <p:nvPr>
            <p:ph type="title"/>
          </p:nvPr>
        </p:nvSpPr>
        <p:spPr>
          <a:xfrm>
            <a:off x="1206498" y="4706149"/>
            <a:ext cx="21971004" cy="2216878"/>
          </a:xfrm>
          <a:prstGeom prst="rect">
            <a:avLst/>
          </a:prstGeom>
        </p:spPr>
        <p:txBody>
          <a:bodyPr/>
          <a:lstStyle/>
          <a:p>
            <a:r>
              <a:t>Bottle BASH game</a:t>
            </a:r>
          </a:p>
        </p:txBody>
      </p:sp>
      <p:sp>
        <p:nvSpPr>
          <p:cNvPr id="152" name="Team members:…"/>
          <p:cNvSpPr txBox="1">
            <a:spLocks noGrp="1"/>
          </p:cNvSpPr>
          <p:nvPr>
            <p:ph type="body" sz="quarter" idx="1"/>
          </p:nvPr>
        </p:nvSpPr>
        <p:spPr>
          <a:xfrm>
            <a:off x="1206500" y="7422371"/>
            <a:ext cx="21971000" cy="2771956"/>
          </a:xfrm>
          <a:prstGeom prst="rect">
            <a:avLst/>
          </a:prstGeom>
        </p:spPr>
        <p:txBody>
          <a:bodyPr>
            <a:normAutofit fontScale="92500" lnSpcReduction="20000"/>
          </a:bodyPr>
          <a:lstStyle/>
          <a:p>
            <a:pPr defTabSz="668655">
              <a:defRPr sz="4455">
                <a:solidFill>
                  <a:srgbClr val="BC0D1A"/>
                </a:solidFill>
              </a:defRPr>
            </a:pPr>
            <a:r>
              <a:t>Team members:</a:t>
            </a:r>
          </a:p>
          <a:p>
            <a:pPr defTabSz="668655">
              <a:defRPr sz="4455" b="0">
                <a:solidFill>
                  <a:srgbClr val="BC0D1A"/>
                </a:solidFill>
              </a:defRPr>
            </a:pPr>
            <a:r>
              <a:t>SUYOG K</a:t>
            </a:r>
          </a:p>
          <a:p>
            <a:pPr defTabSz="668655">
              <a:defRPr sz="4455" b="0">
                <a:solidFill>
                  <a:srgbClr val="BC0D1A"/>
                </a:solidFill>
              </a:defRPr>
            </a:pPr>
            <a:r>
              <a:t>ARYA UMESH</a:t>
            </a:r>
          </a:p>
          <a:p>
            <a:pPr defTabSz="668655">
              <a:defRPr sz="4455" b="0">
                <a:solidFill>
                  <a:srgbClr val="BC0D1A"/>
                </a:solidFill>
              </a:defRPr>
            </a:pPr>
            <a:r>
              <a:t>PRATHAM R</a:t>
            </a:r>
          </a:p>
        </p:txBody>
      </p:sp>
      <p:grpSp>
        <p:nvGrpSpPr>
          <p:cNvPr id="155" name="imagebottle1.jpeg"/>
          <p:cNvGrpSpPr/>
          <p:nvPr/>
        </p:nvGrpSpPr>
        <p:grpSpPr>
          <a:xfrm rot="21333263">
            <a:off x="17330179" y="4246295"/>
            <a:ext cx="5323339" cy="5353464"/>
            <a:chOff x="0" y="0"/>
            <a:chExt cx="5323338" cy="5353463"/>
          </a:xfrm>
        </p:grpSpPr>
        <p:pic>
          <p:nvPicPr>
            <p:cNvPr id="154" name="imagebottle1.jpeg" descr="imagebottle1.jpeg"/>
            <p:cNvPicPr>
              <a:picLocks noChangeAspect="1"/>
            </p:cNvPicPr>
            <p:nvPr/>
          </p:nvPicPr>
          <p:blipFill>
            <a:blip r:embed="rId2"/>
            <a:srcRect b="7142"/>
            <a:stretch>
              <a:fillRect/>
            </a:stretch>
          </p:blipFill>
          <p:spPr>
            <a:xfrm>
              <a:off x="154181" y="88899"/>
              <a:ext cx="5014977" cy="5023265"/>
            </a:xfrm>
            <a:prstGeom prst="rect">
              <a:avLst/>
            </a:prstGeom>
            <a:ln>
              <a:noFill/>
            </a:ln>
            <a:effectLst/>
          </p:spPr>
        </p:pic>
        <p:pic>
          <p:nvPicPr>
            <p:cNvPr id="153" name="imagebottle1.jpeg" descr="imagebottle1.jpeg"/>
            <p:cNvPicPr>
              <a:picLocks/>
            </p:cNvPicPr>
            <p:nvPr/>
          </p:nvPicPr>
          <p:blipFill>
            <a:blip r:embed="rId3"/>
            <a:stretch>
              <a:fillRect/>
            </a:stretch>
          </p:blipFill>
          <p:spPr>
            <a:xfrm>
              <a:off x="-1" y="0"/>
              <a:ext cx="5323340" cy="5353464"/>
            </a:xfrm>
            <a:prstGeom prst="rect">
              <a:avLst/>
            </a:prstGeom>
            <a:effectLst/>
          </p:spPr>
        </p:pic>
      </p:grpSp>
      <p:pic>
        <p:nvPicPr>
          <p:cNvPr id="156" name="360_F_350402828_y4tZGyZkQm01KIqx6y5RSsZ2gdmORL9F.jpeg" descr="360_F_350402828_y4tZGyZkQm01KIqx6y5RSsZ2gdmORL9F.jpeg"/>
          <p:cNvPicPr>
            <a:picLocks noChangeAspect="1"/>
          </p:cNvPicPr>
          <p:nvPr/>
        </p:nvPicPr>
        <p:blipFill>
          <a:blip r:embed="rId4"/>
          <a:srcRect r="8" b="8"/>
          <a:stretch>
            <a:fillRect/>
          </a:stretch>
        </p:blipFill>
        <p:spPr>
          <a:xfrm>
            <a:off x="15306099" y="5027299"/>
            <a:ext cx="2104233" cy="2104232"/>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42" y="0"/>
                  <a:pt x="0" y="37"/>
                  <a:pt x="0" y="208"/>
                </a:cubicBezTo>
                <a:cubicBezTo>
                  <a:pt x="0" y="322"/>
                  <a:pt x="10" y="416"/>
                  <a:pt x="24" y="416"/>
                </a:cubicBezTo>
                <a:cubicBezTo>
                  <a:pt x="39" y="416"/>
                  <a:pt x="141" y="322"/>
                  <a:pt x="249" y="208"/>
                </a:cubicBezTo>
                <a:lnTo>
                  <a:pt x="448" y="0"/>
                </a:lnTo>
                <a:lnTo>
                  <a:pt x="224" y="0"/>
                </a:lnTo>
                <a:close/>
                <a:moveTo>
                  <a:pt x="21409" y="0"/>
                </a:moveTo>
                <a:cubicBezTo>
                  <a:pt x="21256" y="0"/>
                  <a:pt x="21217" y="40"/>
                  <a:pt x="21233" y="187"/>
                </a:cubicBezTo>
                <a:cubicBezTo>
                  <a:pt x="21245" y="291"/>
                  <a:pt x="21258" y="382"/>
                  <a:pt x="21262" y="391"/>
                </a:cubicBezTo>
                <a:cubicBezTo>
                  <a:pt x="21266" y="400"/>
                  <a:pt x="21341" y="402"/>
                  <a:pt x="21433" y="395"/>
                </a:cubicBezTo>
                <a:cubicBezTo>
                  <a:pt x="21542" y="387"/>
                  <a:pt x="21589" y="312"/>
                  <a:pt x="21600" y="232"/>
                </a:cubicBezTo>
                <a:lnTo>
                  <a:pt x="21600" y="163"/>
                </a:lnTo>
                <a:cubicBezTo>
                  <a:pt x="21582" y="78"/>
                  <a:pt x="21525" y="0"/>
                  <a:pt x="21409" y="0"/>
                </a:cubicBezTo>
                <a:close/>
                <a:moveTo>
                  <a:pt x="9342" y="4836"/>
                </a:moveTo>
                <a:cubicBezTo>
                  <a:pt x="9252" y="4836"/>
                  <a:pt x="9176" y="4914"/>
                  <a:pt x="9158" y="5068"/>
                </a:cubicBezTo>
                <a:cubicBezTo>
                  <a:pt x="9138" y="5245"/>
                  <a:pt x="9082" y="5301"/>
                  <a:pt x="8914" y="5321"/>
                </a:cubicBezTo>
                <a:cubicBezTo>
                  <a:pt x="8712" y="5344"/>
                  <a:pt x="8694" y="5378"/>
                  <a:pt x="8686" y="5765"/>
                </a:cubicBezTo>
                <a:cubicBezTo>
                  <a:pt x="8674" y="6285"/>
                  <a:pt x="8626" y="6368"/>
                  <a:pt x="8364" y="6302"/>
                </a:cubicBezTo>
                <a:cubicBezTo>
                  <a:pt x="8216" y="6265"/>
                  <a:pt x="8124" y="6290"/>
                  <a:pt x="8046" y="6396"/>
                </a:cubicBezTo>
                <a:cubicBezTo>
                  <a:pt x="7942" y="6538"/>
                  <a:pt x="7933" y="6538"/>
                  <a:pt x="7879" y="6400"/>
                </a:cubicBezTo>
                <a:cubicBezTo>
                  <a:pt x="7833" y="6281"/>
                  <a:pt x="7720" y="6253"/>
                  <a:pt x="7243" y="6253"/>
                </a:cubicBezTo>
                <a:lnTo>
                  <a:pt x="6661" y="6253"/>
                </a:lnTo>
                <a:lnTo>
                  <a:pt x="6685" y="6482"/>
                </a:lnTo>
                <a:cubicBezTo>
                  <a:pt x="6707" y="6663"/>
                  <a:pt x="6674" y="6715"/>
                  <a:pt x="6506" y="6755"/>
                </a:cubicBezTo>
                <a:cubicBezTo>
                  <a:pt x="6302" y="6803"/>
                  <a:pt x="6297" y="6819"/>
                  <a:pt x="6286" y="7688"/>
                </a:cubicBezTo>
                <a:cubicBezTo>
                  <a:pt x="6280" y="8174"/>
                  <a:pt x="6255" y="8607"/>
                  <a:pt x="6229" y="8649"/>
                </a:cubicBezTo>
                <a:cubicBezTo>
                  <a:pt x="6203" y="8691"/>
                  <a:pt x="5991" y="8719"/>
                  <a:pt x="5756" y="8714"/>
                </a:cubicBezTo>
                <a:cubicBezTo>
                  <a:pt x="5347" y="8705"/>
                  <a:pt x="5333" y="8717"/>
                  <a:pt x="5357" y="8922"/>
                </a:cubicBezTo>
                <a:cubicBezTo>
                  <a:pt x="5379" y="9108"/>
                  <a:pt x="5345" y="9135"/>
                  <a:pt x="5109" y="9158"/>
                </a:cubicBezTo>
                <a:cubicBezTo>
                  <a:pt x="4905" y="9178"/>
                  <a:pt x="4840" y="9224"/>
                  <a:pt x="4840" y="9346"/>
                </a:cubicBezTo>
                <a:cubicBezTo>
                  <a:pt x="4840" y="9434"/>
                  <a:pt x="4890" y="9509"/>
                  <a:pt x="4954" y="9509"/>
                </a:cubicBezTo>
                <a:cubicBezTo>
                  <a:pt x="5131" y="9509"/>
                  <a:pt x="5337" y="9887"/>
                  <a:pt x="5337" y="10209"/>
                </a:cubicBezTo>
                <a:cubicBezTo>
                  <a:pt x="5337" y="10463"/>
                  <a:pt x="5368" y="10500"/>
                  <a:pt x="5569" y="10523"/>
                </a:cubicBezTo>
                <a:cubicBezTo>
                  <a:pt x="5762" y="10545"/>
                  <a:pt x="5797" y="10589"/>
                  <a:pt x="5797" y="10800"/>
                </a:cubicBezTo>
                <a:cubicBezTo>
                  <a:pt x="5797" y="11013"/>
                  <a:pt x="5763" y="11054"/>
                  <a:pt x="5561" y="11077"/>
                </a:cubicBezTo>
                <a:cubicBezTo>
                  <a:pt x="5379" y="11098"/>
                  <a:pt x="5331" y="11140"/>
                  <a:pt x="5361" y="11256"/>
                </a:cubicBezTo>
                <a:cubicBezTo>
                  <a:pt x="5383" y="11339"/>
                  <a:pt x="5370" y="11460"/>
                  <a:pt x="5333" y="11521"/>
                </a:cubicBezTo>
                <a:cubicBezTo>
                  <a:pt x="5295" y="11582"/>
                  <a:pt x="5301" y="11672"/>
                  <a:pt x="5345" y="11725"/>
                </a:cubicBezTo>
                <a:cubicBezTo>
                  <a:pt x="5438" y="11837"/>
                  <a:pt x="5225" y="12049"/>
                  <a:pt x="5015" y="12051"/>
                </a:cubicBezTo>
                <a:cubicBezTo>
                  <a:pt x="4941" y="12051"/>
                  <a:pt x="4866" y="12134"/>
                  <a:pt x="4852" y="12234"/>
                </a:cubicBezTo>
                <a:cubicBezTo>
                  <a:pt x="4831" y="12379"/>
                  <a:pt x="4873" y="12420"/>
                  <a:pt x="5060" y="12442"/>
                </a:cubicBezTo>
                <a:cubicBezTo>
                  <a:pt x="5241" y="12463"/>
                  <a:pt x="5301" y="12519"/>
                  <a:pt x="5321" y="12686"/>
                </a:cubicBezTo>
                <a:cubicBezTo>
                  <a:pt x="5343" y="12882"/>
                  <a:pt x="5384" y="12901"/>
                  <a:pt x="5736" y="12914"/>
                </a:cubicBezTo>
                <a:cubicBezTo>
                  <a:pt x="5950" y="12922"/>
                  <a:pt x="6159" y="12966"/>
                  <a:pt x="6201" y="13008"/>
                </a:cubicBezTo>
                <a:cubicBezTo>
                  <a:pt x="6242" y="13050"/>
                  <a:pt x="6275" y="13470"/>
                  <a:pt x="6274" y="13941"/>
                </a:cubicBezTo>
                <a:cubicBezTo>
                  <a:pt x="6271" y="14735"/>
                  <a:pt x="6284" y="14804"/>
                  <a:pt x="6449" y="14886"/>
                </a:cubicBezTo>
                <a:cubicBezTo>
                  <a:pt x="6547" y="14935"/>
                  <a:pt x="6667" y="15048"/>
                  <a:pt x="6714" y="15139"/>
                </a:cubicBezTo>
                <a:cubicBezTo>
                  <a:pt x="6790" y="15287"/>
                  <a:pt x="6884" y="15302"/>
                  <a:pt x="7659" y="15302"/>
                </a:cubicBezTo>
                <a:cubicBezTo>
                  <a:pt x="8648" y="15301"/>
                  <a:pt x="8719" y="15342"/>
                  <a:pt x="8686" y="15888"/>
                </a:cubicBezTo>
                <a:cubicBezTo>
                  <a:pt x="8665" y="16230"/>
                  <a:pt x="8676" y="16254"/>
                  <a:pt x="8897" y="16279"/>
                </a:cubicBezTo>
                <a:cubicBezTo>
                  <a:pt x="9084" y="16301"/>
                  <a:pt x="9137" y="16354"/>
                  <a:pt x="9158" y="16536"/>
                </a:cubicBezTo>
                <a:cubicBezTo>
                  <a:pt x="9191" y="16819"/>
                  <a:pt x="9499" y="16862"/>
                  <a:pt x="9570" y="16593"/>
                </a:cubicBezTo>
                <a:cubicBezTo>
                  <a:pt x="9620" y="16399"/>
                  <a:pt x="9900" y="16263"/>
                  <a:pt x="10258" y="16263"/>
                </a:cubicBezTo>
                <a:cubicBezTo>
                  <a:pt x="10457" y="16263"/>
                  <a:pt x="10501" y="16226"/>
                  <a:pt x="10523" y="16035"/>
                </a:cubicBezTo>
                <a:cubicBezTo>
                  <a:pt x="10545" y="15842"/>
                  <a:pt x="10589" y="15807"/>
                  <a:pt x="10800" y="15807"/>
                </a:cubicBezTo>
                <a:cubicBezTo>
                  <a:pt x="11011" y="15807"/>
                  <a:pt x="11055" y="15842"/>
                  <a:pt x="11077" y="16035"/>
                </a:cubicBezTo>
                <a:cubicBezTo>
                  <a:pt x="11103" y="16257"/>
                  <a:pt x="11254" y="16318"/>
                  <a:pt x="11647" y="16271"/>
                </a:cubicBezTo>
                <a:cubicBezTo>
                  <a:pt x="11700" y="16265"/>
                  <a:pt x="11844" y="16301"/>
                  <a:pt x="11969" y="16349"/>
                </a:cubicBezTo>
                <a:cubicBezTo>
                  <a:pt x="12157" y="16420"/>
                  <a:pt x="12176" y="16455"/>
                  <a:pt x="12091" y="16556"/>
                </a:cubicBezTo>
                <a:cubicBezTo>
                  <a:pt x="12009" y="16655"/>
                  <a:pt x="12019" y="16688"/>
                  <a:pt x="12132" y="16732"/>
                </a:cubicBezTo>
                <a:cubicBezTo>
                  <a:pt x="12295" y="16794"/>
                  <a:pt x="12400" y="16710"/>
                  <a:pt x="12442" y="16475"/>
                </a:cubicBezTo>
                <a:cubicBezTo>
                  <a:pt x="12461" y="16365"/>
                  <a:pt x="12547" y="16297"/>
                  <a:pt x="12698" y="16279"/>
                </a:cubicBezTo>
                <a:cubicBezTo>
                  <a:pt x="12912" y="16255"/>
                  <a:pt x="12927" y="16228"/>
                  <a:pt x="12927" y="15860"/>
                </a:cubicBezTo>
                <a:cubicBezTo>
                  <a:pt x="12927" y="15643"/>
                  <a:pt x="12965" y="15426"/>
                  <a:pt x="13012" y="15379"/>
                </a:cubicBezTo>
                <a:cubicBezTo>
                  <a:pt x="13064" y="15327"/>
                  <a:pt x="13465" y="15301"/>
                  <a:pt x="14022" y="15318"/>
                </a:cubicBezTo>
                <a:lnTo>
                  <a:pt x="14943" y="15351"/>
                </a:lnTo>
                <a:lnTo>
                  <a:pt x="14915" y="15118"/>
                </a:lnTo>
                <a:cubicBezTo>
                  <a:pt x="14893" y="14933"/>
                  <a:pt x="14927" y="14883"/>
                  <a:pt x="15078" y="14862"/>
                </a:cubicBezTo>
                <a:cubicBezTo>
                  <a:pt x="15279" y="14833"/>
                  <a:pt x="15262" y="14922"/>
                  <a:pt x="15298" y="13428"/>
                </a:cubicBezTo>
                <a:lnTo>
                  <a:pt x="15310" y="12967"/>
                </a:lnTo>
                <a:lnTo>
                  <a:pt x="15681" y="12918"/>
                </a:lnTo>
                <a:cubicBezTo>
                  <a:pt x="15886" y="12890"/>
                  <a:pt x="16099" y="12886"/>
                  <a:pt x="16153" y="12906"/>
                </a:cubicBezTo>
                <a:cubicBezTo>
                  <a:pt x="16211" y="12928"/>
                  <a:pt x="16264" y="12841"/>
                  <a:pt x="16279" y="12703"/>
                </a:cubicBezTo>
                <a:cubicBezTo>
                  <a:pt x="16301" y="12515"/>
                  <a:pt x="16354" y="12463"/>
                  <a:pt x="16536" y="12442"/>
                </a:cubicBezTo>
                <a:cubicBezTo>
                  <a:pt x="16838" y="12407"/>
                  <a:pt x="16831" y="12222"/>
                  <a:pt x="16516" y="11957"/>
                </a:cubicBezTo>
                <a:cubicBezTo>
                  <a:pt x="16318" y="11790"/>
                  <a:pt x="16263" y="11677"/>
                  <a:pt x="16263" y="11423"/>
                </a:cubicBezTo>
                <a:cubicBezTo>
                  <a:pt x="16263" y="11135"/>
                  <a:pt x="16241" y="11101"/>
                  <a:pt x="16035" y="11077"/>
                </a:cubicBezTo>
                <a:cubicBezTo>
                  <a:pt x="15842" y="11055"/>
                  <a:pt x="15807" y="11011"/>
                  <a:pt x="15807" y="10800"/>
                </a:cubicBezTo>
                <a:cubicBezTo>
                  <a:pt x="15807" y="10592"/>
                  <a:pt x="15844" y="10548"/>
                  <a:pt x="16027" y="10527"/>
                </a:cubicBezTo>
                <a:cubicBezTo>
                  <a:pt x="16222" y="10504"/>
                  <a:pt x="16243" y="10463"/>
                  <a:pt x="16247" y="10164"/>
                </a:cubicBezTo>
                <a:cubicBezTo>
                  <a:pt x="16252" y="9791"/>
                  <a:pt x="16386" y="9577"/>
                  <a:pt x="16589" y="9610"/>
                </a:cubicBezTo>
                <a:cubicBezTo>
                  <a:pt x="16683" y="9626"/>
                  <a:pt x="16724" y="9569"/>
                  <a:pt x="16724" y="9427"/>
                </a:cubicBezTo>
                <a:cubicBezTo>
                  <a:pt x="16724" y="9277"/>
                  <a:pt x="16668" y="9210"/>
                  <a:pt x="16516" y="9174"/>
                </a:cubicBezTo>
                <a:cubicBezTo>
                  <a:pt x="16367" y="9140"/>
                  <a:pt x="16298" y="9059"/>
                  <a:pt x="16279" y="8897"/>
                </a:cubicBezTo>
                <a:cubicBezTo>
                  <a:pt x="16255" y="8686"/>
                  <a:pt x="16226" y="8673"/>
                  <a:pt x="15844" y="8673"/>
                </a:cubicBezTo>
                <a:cubicBezTo>
                  <a:pt x="15327" y="8673"/>
                  <a:pt x="15294" y="8611"/>
                  <a:pt x="15306" y="7590"/>
                </a:cubicBezTo>
                <a:cubicBezTo>
                  <a:pt x="15315" y="6803"/>
                  <a:pt x="15315" y="6798"/>
                  <a:pt x="15102" y="6755"/>
                </a:cubicBezTo>
                <a:cubicBezTo>
                  <a:pt x="14938" y="6721"/>
                  <a:pt x="14895" y="6669"/>
                  <a:pt x="14915" y="6526"/>
                </a:cubicBezTo>
                <a:cubicBezTo>
                  <a:pt x="14943" y="6326"/>
                  <a:pt x="14891" y="6317"/>
                  <a:pt x="13497" y="6302"/>
                </a:cubicBezTo>
                <a:cubicBezTo>
                  <a:pt x="13237" y="6300"/>
                  <a:pt x="12994" y="6268"/>
                  <a:pt x="12959" y="6233"/>
                </a:cubicBezTo>
                <a:cubicBezTo>
                  <a:pt x="12924" y="6198"/>
                  <a:pt x="12901" y="5986"/>
                  <a:pt x="12906" y="5761"/>
                </a:cubicBezTo>
                <a:cubicBezTo>
                  <a:pt x="12915" y="5375"/>
                  <a:pt x="12900" y="5345"/>
                  <a:pt x="12690" y="5321"/>
                </a:cubicBezTo>
                <a:cubicBezTo>
                  <a:pt x="12517" y="5301"/>
                  <a:pt x="12462" y="5246"/>
                  <a:pt x="12442" y="5068"/>
                </a:cubicBezTo>
                <a:cubicBezTo>
                  <a:pt x="12421" y="4886"/>
                  <a:pt x="12374" y="4840"/>
                  <a:pt x="12210" y="4840"/>
                </a:cubicBezTo>
                <a:cubicBezTo>
                  <a:pt x="12095" y="4840"/>
                  <a:pt x="12018" y="4870"/>
                  <a:pt x="12043" y="4909"/>
                </a:cubicBezTo>
                <a:cubicBezTo>
                  <a:pt x="12141" y="5068"/>
                  <a:pt x="11861" y="5270"/>
                  <a:pt x="11488" y="5312"/>
                </a:cubicBezTo>
                <a:cubicBezTo>
                  <a:pt x="11147" y="5351"/>
                  <a:pt x="11099" y="5383"/>
                  <a:pt x="11077" y="5577"/>
                </a:cubicBezTo>
                <a:cubicBezTo>
                  <a:pt x="11059" y="5733"/>
                  <a:pt x="10994" y="5806"/>
                  <a:pt x="10857" y="5826"/>
                </a:cubicBezTo>
                <a:cubicBezTo>
                  <a:pt x="10606" y="5861"/>
                  <a:pt x="10432" y="5706"/>
                  <a:pt x="10486" y="5500"/>
                </a:cubicBezTo>
                <a:cubicBezTo>
                  <a:pt x="10521" y="5366"/>
                  <a:pt x="10485" y="5336"/>
                  <a:pt x="10291" y="5329"/>
                </a:cubicBezTo>
                <a:cubicBezTo>
                  <a:pt x="9773" y="5310"/>
                  <a:pt x="9717" y="5290"/>
                  <a:pt x="9610" y="5068"/>
                </a:cubicBezTo>
                <a:cubicBezTo>
                  <a:pt x="9537" y="4914"/>
                  <a:pt x="9431" y="4836"/>
                  <a:pt x="9342" y="4836"/>
                </a:cubicBezTo>
                <a:close/>
                <a:moveTo>
                  <a:pt x="10987" y="11211"/>
                </a:moveTo>
                <a:cubicBezTo>
                  <a:pt x="11011" y="11217"/>
                  <a:pt x="11035" y="11230"/>
                  <a:pt x="11049" y="11252"/>
                </a:cubicBezTo>
                <a:cubicBezTo>
                  <a:pt x="11075" y="11296"/>
                  <a:pt x="11059" y="11352"/>
                  <a:pt x="11016" y="11378"/>
                </a:cubicBezTo>
                <a:cubicBezTo>
                  <a:pt x="10972" y="11405"/>
                  <a:pt x="10916" y="11393"/>
                  <a:pt x="10890" y="11350"/>
                </a:cubicBezTo>
                <a:cubicBezTo>
                  <a:pt x="10863" y="11307"/>
                  <a:pt x="10875" y="11251"/>
                  <a:pt x="10918" y="11224"/>
                </a:cubicBezTo>
                <a:cubicBezTo>
                  <a:pt x="10940" y="11210"/>
                  <a:pt x="10964" y="11206"/>
                  <a:pt x="10987" y="11211"/>
                </a:cubicBezTo>
                <a:close/>
                <a:moveTo>
                  <a:pt x="0" y="21156"/>
                </a:moveTo>
                <a:lnTo>
                  <a:pt x="0" y="21380"/>
                </a:lnTo>
                <a:cubicBezTo>
                  <a:pt x="0" y="21562"/>
                  <a:pt x="37" y="21600"/>
                  <a:pt x="208" y="21600"/>
                </a:cubicBezTo>
                <a:cubicBezTo>
                  <a:pt x="322" y="21600"/>
                  <a:pt x="416" y="21591"/>
                  <a:pt x="416" y="21576"/>
                </a:cubicBezTo>
                <a:cubicBezTo>
                  <a:pt x="416" y="21561"/>
                  <a:pt x="322" y="21459"/>
                  <a:pt x="208" y="21351"/>
                </a:cubicBezTo>
                <a:lnTo>
                  <a:pt x="0" y="21156"/>
                </a:lnTo>
                <a:close/>
                <a:moveTo>
                  <a:pt x="21421" y="21205"/>
                </a:moveTo>
                <a:cubicBezTo>
                  <a:pt x="21329" y="21207"/>
                  <a:pt x="21235" y="21276"/>
                  <a:pt x="21225" y="21413"/>
                </a:cubicBezTo>
                <a:cubicBezTo>
                  <a:pt x="21215" y="21558"/>
                  <a:pt x="21258" y="21600"/>
                  <a:pt x="21409" y="21600"/>
                </a:cubicBezTo>
                <a:cubicBezTo>
                  <a:pt x="21557" y="21600"/>
                  <a:pt x="21600" y="21555"/>
                  <a:pt x="21600" y="21404"/>
                </a:cubicBezTo>
                <a:cubicBezTo>
                  <a:pt x="21600" y="21268"/>
                  <a:pt x="21512" y="21203"/>
                  <a:pt x="21421" y="21205"/>
                </a:cubicBezTo>
                <a:close/>
              </a:path>
            </a:pathLst>
          </a:custGeom>
          <a:ln w="12700">
            <a:miter lim="400000"/>
          </a:ln>
        </p:spPr>
      </p:pic>
      <p:pic>
        <p:nvPicPr>
          <p:cNvPr id="157" name="download img.png" descr="download img.png"/>
          <p:cNvPicPr>
            <a:picLocks noChangeAspect="1"/>
          </p:cNvPicPr>
          <p:nvPr/>
        </p:nvPicPr>
        <p:blipFill>
          <a:blip r:embed="rId5"/>
          <a:srcRect t="14277" r="1551" b="30913"/>
          <a:stretch>
            <a:fillRect/>
          </a:stretch>
        </p:blipFill>
        <p:spPr>
          <a:xfrm rot="2559628">
            <a:off x="19680388" y="3807489"/>
            <a:ext cx="3175763" cy="1378248"/>
          </a:xfrm>
          <a:custGeom>
            <a:avLst/>
            <a:gdLst/>
            <a:ahLst/>
            <a:cxnLst>
              <a:cxn ang="0">
                <a:pos x="wd2" y="hd2"/>
              </a:cxn>
              <a:cxn ang="5400000">
                <a:pos x="wd2" y="hd2"/>
              </a:cxn>
              <a:cxn ang="10800000">
                <a:pos x="wd2" y="hd2"/>
              </a:cxn>
              <a:cxn ang="16200000">
                <a:pos x="wd2" y="hd2"/>
              </a:cxn>
            </a:cxnLst>
            <a:rect l="0" t="0" r="r" b="b"/>
            <a:pathLst>
              <a:path w="21477" h="21524" extrusionOk="0">
                <a:moveTo>
                  <a:pt x="20313" y="2"/>
                </a:moveTo>
                <a:cubicBezTo>
                  <a:pt x="20259" y="-6"/>
                  <a:pt x="20189" y="23"/>
                  <a:pt x="20098" y="58"/>
                </a:cubicBezTo>
                <a:cubicBezTo>
                  <a:pt x="19896" y="134"/>
                  <a:pt x="19462" y="360"/>
                  <a:pt x="19134" y="560"/>
                </a:cubicBezTo>
                <a:cubicBezTo>
                  <a:pt x="18807" y="759"/>
                  <a:pt x="18134" y="1112"/>
                  <a:pt x="17642" y="1347"/>
                </a:cubicBezTo>
                <a:cubicBezTo>
                  <a:pt x="17150" y="1581"/>
                  <a:pt x="16133" y="2084"/>
                  <a:pt x="15379" y="2462"/>
                </a:cubicBezTo>
                <a:cubicBezTo>
                  <a:pt x="13673" y="3318"/>
                  <a:pt x="12252" y="4009"/>
                  <a:pt x="9955" y="5103"/>
                </a:cubicBezTo>
                <a:cubicBezTo>
                  <a:pt x="8972" y="5571"/>
                  <a:pt x="8005" y="6066"/>
                  <a:pt x="7808" y="6200"/>
                </a:cubicBezTo>
                <a:cubicBezTo>
                  <a:pt x="7434" y="6454"/>
                  <a:pt x="6236" y="7008"/>
                  <a:pt x="5722" y="7167"/>
                </a:cubicBezTo>
                <a:cubicBezTo>
                  <a:pt x="5558" y="7217"/>
                  <a:pt x="5209" y="7384"/>
                  <a:pt x="4947" y="7532"/>
                </a:cubicBezTo>
                <a:cubicBezTo>
                  <a:pt x="4684" y="7681"/>
                  <a:pt x="4041" y="8006"/>
                  <a:pt x="3516" y="8257"/>
                </a:cubicBezTo>
                <a:cubicBezTo>
                  <a:pt x="2992" y="8509"/>
                  <a:pt x="2403" y="8821"/>
                  <a:pt x="2206" y="8945"/>
                </a:cubicBezTo>
                <a:cubicBezTo>
                  <a:pt x="2010" y="9070"/>
                  <a:pt x="1431" y="9376"/>
                  <a:pt x="923" y="9627"/>
                </a:cubicBezTo>
                <a:cubicBezTo>
                  <a:pt x="415" y="9878"/>
                  <a:pt x="0" y="10118"/>
                  <a:pt x="0" y="10160"/>
                </a:cubicBezTo>
                <a:cubicBezTo>
                  <a:pt x="0" y="10202"/>
                  <a:pt x="85" y="10622"/>
                  <a:pt x="188" y="11096"/>
                </a:cubicBezTo>
                <a:cubicBezTo>
                  <a:pt x="291" y="11571"/>
                  <a:pt x="343" y="12075"/>
                  <a:pt x="306" y="12212"/>
                </a:cubicBezTo>
                <a:cubicBezTo>
                  <a:pt x="269" y="12349"/>
                  <a:pt x="317" y="12881"/>
                  <a:pt x="411" y="13396"/>
                </a:cubicBezTo>
                <a:cubicBezTo>
                  <a:pt x="504" y="13910"/>
                  <a:pt x="603" y="14820"/>
                  <a:pt x="633" y="15416"/>
                </a:cubicBezTo>
                <a:cubicBezTo>
                  <a:pt x="691" y="16545"/>
                  <a:pt x="887" y="18771"/>
                  <a:pt x="1087" y="20561"/>
                </a:cubicBezTo>
                <a:cubicBezTo>
                  <a:pt x="1199" y="21563"/>
                  <a:pt x="1221" y="21594"/>
                  <a:pt x="1645" y="21478"/>
                </a:cubicBezTo>
                <a:cubicBezTo>
                  <a:pt x="2064" y="21363"/>
                  <a:pt x="4403" y="20228"/>
                  <a:pt x="5424" y="19643"/>
                </a:cubicBezTo>
                <a:cubicBezTo>
                  <a:pt x="5687" y="19493"/>
                  <a:pt x="6170" y="19256"/>
                  <a:pt x="6498" y="19110"/>
                </a:cubicBezTo>
                <a:cubicBezTo>
                  <a:pt x="6826" y="18965"/>
                  <a:pt x="7470" y="18652"/>
                  <a:pt x="7929" y="18416"/>
                </a:cubicBezTo>
                <a:cubicBezTo>
                  <a:pt x="8388" y="18181"/>
                  <a:pt x="8897" y="17935"/>
                  <a:pt x="9061" y="17871"/>
                </a:cubicBezTo>
                <a:cubicBezTo>
                  <a:pt x="9225" y="17806"/>
                  <a:pt x="9840" y="17499"/>
                  <a:pt x="10430" y="17189"/>
                </a:cubicBezTo>
                <a:cubicBezTo>
                  <a:pt x="12357" y="16175"/>
                  <a:pt x="13156" y="15816"/>
                  <a:pt x="13213" y="15949"/>
                </a:cubicBezTo>
                <a:cubicBezTo>
                  <a:pt x="13245" y="16021"/>
                  <a:pt x="13330" y="15974"/>
                  <a:pt x="13401" y="15844"/>
                </a:cubicBezTo>
                <a:cubicBezTo>
                  <a:pt x="13587" y="15506"/>
                  <a:pt x="14781" y="14896"/>
                  <a:pt x="14867" y="15094"/>
                </a:cubicBezTo>
                <a:cubicBezTo>
                  <a:pt x="14906" y="15185"/>
                  <a:pt x="14996" y="15148"/>
                  <a:pt x="15068" y="15013"/>
                </a:cubicBezTo>
                <a:cubicBezTo>
                  <a:pt x="15193" y="14779"/>
                  <a:pt x="18155" y="13294"/>
                  <a:pt x="18662" y="13210"/>
                </a:cubicBezTo>
                <a:cubicBezTo>
                  <a:pt x="18796" y="13187"/>
                  <a:pt x="18960" y="13091"/>
                  <a:pt x="19024" y="12999"/>
                </a:cubicBezTo>
                <a:cubicBezTo>
                  <a:pt x="19089" y="12907"/>
                  <a:pt x="19597" y="12623"/>
                  <a:pt x="20152" y="12367"/>
                </a:cubicBezTo>
                <a:cubicBezTo>
                  <a:pt x="21600" y="11698"/>
                  <a:pt x="21579" y="11738"/>
                  <a:pt x="21381" y="9987"/>
                </a:cubicBezTo>
                <a:cubicBezTo>
                  <a:pt x="21290" y="9188"/>
                  <a:pt x="21196" y="8165"/>
                  <a:pt x="21172" y="7712"/>
                </a:cubicBezTo>
                <a:cubicBezTo>
                  <a:pt x="21147" y="7259"/>
                  <a:pt x="21069" y="6395"/>
                  <a:pt x="21000" y="5791"/>
                </a:cubicBezTo>
                <a:cubicBezTo>
                  <a:pt x="20870" y="4664"/>
                  <a:pt x="20859" y="4532"/>
                  <a:pt x="20611" y="1619"/>
                </a:cubicBezTo>
                <a:cubicBezTo>
                  <a:pt x="20502" y="350"/>
                  <a:pt x="20474" y="25"/>
                  <a:pt x="20313" y="2"/>
                </a:cubicBez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81" name="ARYA-Game Mechanics"/>
          <p:cNvSpPr txBox="1">
            <a:spLocks noGrp="1"/>
          </p:cNvSpPr>
          <p:nvPr>
            <p:ph type="title"/>
          </p:nvPr>
        </p:nvSpPr>
        <p:spPr>
          <a:xfrm>
            <a:off x="1206500" y="298498"/>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ARYA-Game Mechanics</a:t>
            </a:r>
          </a:p>
        </p:txBody>
      </p:sp>
      <p:sp>
        <p:nvSpPr>
          <p:cNvPr id="182" name="Pygame, time and random modules are used to make the game…"/>
          <p:cNvSpPr txBox="1">
            <a:spLocks noGrp="1"/>
          </p:cNvSpPr>
          <p:nvPr>
            <p:ph type="body" idx="1"/>
          </p:nvPr>
        </p:nvSpPr>
        <p:spPr>
          <a:xfrm>
            <a:off x="1206500" y="2743199"/>
            <a:ext cx="21971000" cy="7647381"/>
          </a:xfrm>
          <a:prstGeom prst="rect">
            <a:avLst/>
          </a:prstGeom>
        </p:spPr>
        <p:txBody>
          <a:bodyPr>
            <a:normAutofit/>
          </a:bodyPr>
          <a:lstStyle/>
          <a:p>
            <a:r>
              <a:rPr sz="4800" dirty="0">
                <a:solidFill>
                  <a:schemeClr val="tx1"/>
                </a:solidFill>
                <a:latin typeface="Times New Roman" panose="02020603050405020304" pitchFamily="18" charset="0"/>
                <a:cs typeface="Times New Roman" panose="02020603050405020304" pitchFamily="18" charset="0"/>
              </a:rPr>
              <a:t>Pygame, time and random modules are used to make the game</a:t>
            </a:r>
          </a:p>
          <a:p>
            <a:r>
              <a:rPr sz="4800" dirty="0">
                <a:solidFill>
                  <a:schemeClr val="tx1"/>
                </a:solidFill>
                <a:latin typeface="Times New Roman" panose="02020603050405020304" pitchFamily="18" charset="0"/>
                <a:cs typeface="Times New Roman" panose="02020603050405020304" pitchFamily="18" charset="0"/>
              </a:rPr>
              <a:t>The bottles, lives left and bombs are made using different geometrical objects</a:t>
            </a:r>
          </a:p>
          <a:p>
            <a:r>
              <a:rPr sz="4800" dirty="0">
                <a:solidFill>
                  <a:schemeClr val="tx1"/>
                </a:solidFill>
                <a:latin typeface="Times New Roman" panose="02020603050405020304" pitchFamily="18" charset="0"/>
                <a:cs typeface="Times New Roman" panose="02020603050405020304" pitchFamily="18" charset="0"/>
              </a:rPr>
              <a:t>The player’s name, current score, number of lives left and time left are displayed on the screen</a:t>
            </a:r>
          </a:p>
          <a:p>
            <a:r>
              <a:rPr sz="4800" dirty="0">
                <a:solidFill>
                  <a:schemeClr val="tx1"/>
                </a:solidFill>
                <a:latin typeface="Times New Roman" panose="02020603050405020304" pitchFamily="18" charset="0"/>
                <a:cs typeface="Times New Roman" panose="02020603050405020304" pitchFamily="18" charset="0"/>
              </a:rPr>
              <a:t>The functions used are timer (to display the time left), score (to display the player’s current score)</a:t>
            </a:r>
          </a:p>
          <a:p>
            <a:r>
              <a:rPr sz="4800" dirty="0">
                <a:solidFill>
                  <a:schemeClr val="tx1"/>
                </a:solidFill>
                <a:latin typeface="Times New Roman" panose="02020603050405020304" pitchFamily="18" charset="0"/>
                <a:cs typeface="Times New Roman" panose="02020603050405020304" pitchFamily="18" charset="0"/>
              </a:rPr>
              <a:t>The game (including the above functions) is put in a parent function known as GAME, which takes name and difficulty level as parameters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84" name="SUYOG-Data Handeling"/>
          <p:cNvSpPr txBox="1">
            <a:spLocks noGrp="1"/>
          </p:cNvSpPr>
          <p:nvPr>
            <p:ph type="title"/>
          </p:nvPr>
        </p:nvSpPr>
        <p:spPr>
          <a:xfrm>
            <a:off x="1206500" y="192593"/>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SUYOG-Data Handling</a:t>
            </a:r>
          </a:p>
        </p:txBody>
      </p:sp>
      <p:sp>
        <p:nvSpPr>
          <p:cNvPr id="185" name="Sqlite3 module is used to connect python and Sqlite DBMS…"/>
          <p:cNvSpPr txBox="1">
            <a:spLocks noGrp="1"/>
          </p:cNvSpPr>
          <p:nvPr>
            <p:ph type="body" idx="1"/>
          </p:nvPr>
        </p:nvSpPr>
        <p:spPr>
          <a:xfrm>
            <a:off x="1206500" y="2524617"/>
            <a:ext cx="21971000" cy="7018328"/>
          </a:xfrm>
          <a:prstGeom prst="rect">
            <a:avLst/>
          </a:prstGeom>
        </p:spPr>
        <p:txBody>
          <a:bodyPr>
            <a:normAutofit/>
          </a:bodyPr>
          <a:lstStyle/>
          <a:p>
            <a:r>
              <a:rPr sz="4800" dirty="0">
                <a:solidFill>
                  <a:schemeClr val="tx1"/>
                </a:solidFill>
                <a:latin typeface="Times New Roman" panose="02020603050405020304" pitchFamily="18" charset="0"/>
                <a:cs typeface="Times New Roman" panose="02020603050405020304" pitchFamily="18" charset="0"/>
              </a:rPr>
              <a:t>Sqlite3 module is used to connect python and </a:t>
            </a:r>
            <a:r>
              <a:rPr sz="4800" dirty="0" err="1">
                <a:solidFill>
                  <a:schemeClr val="tx1"/>
                </a:solidFill>
                <a:latin typeface="Times New Roman" panose="02020603050405020304" pitchFamily="18" charset="0"/>
                <a:cs typeface="Times New Roman" panose="02020603050405020304" pitchFamily="18" charset="0"/>
              </a:rPr>
              <a:t>Sqlite</a:t>
            </a:r>
            <a:r>
              <a:rPr sz="4800" dirty="0">
                <a:solidFill>
                  <a:schemeClr val="tx1"/>
                </a:solidFill>
                <a:latin typeface="Times New Roman" panose="02020603050405020304" pitchFamily="18" charset="0"/>
                <a:cs typeface="Times New Roman" panose="02020603050405020304" pitchFamily="18" charset="0"/>
              </a:rPr>
              <a:t> DBMS</a:t>
            </a:r>
          </a:p>
          <a:p>
            <a:r>
              <a:rPr sz="4800" dirty="0">
                <a:solidFill>
                  <a:schemeClr val="tx1"/>
                </a:solidFill>
                <a:latin typeface="Times New Roman" panose="02020603050405020304" pitchFamily="18" charset="0"/>
                <a:cs typeface="Times New Roman" panose="02020603050405020304" pitchFamily="18" charset="0"/>
              </a:rPr>
              <a:t>The code has several functions, which makes individual connections to prevent conflict</a:t>
            </a:r>
          </a:p>
          <a:p>
            <a:r>
              <a:rPr sz="4800" dirty="0">
                <a:solidFill>
                  <a:schemeClr val="tx1"/>
                </a:solidFill>
                <a:latin typeface="Times New Roman" panose="02020603050405020304" pitchFamily="18" charset="0"/>
                <a:cs typeface="Times New Roman" panose="02020603050405020304" pitchFamily="18" charset="0"/>
              </a:rPr>
              <a:t>There are 4 functions which: checks for old existing player, enters data into the table, clears tables and checks player high score respectively</a:t>
            </a:r>
          </a:p>
          <a:p>
            <a:r>
              <a:rPr sz="4800" dirty="0">
                <a:solidFill>
                  <a:schemeClr val="tx1"/>
                </a:solidFill>
                <a:latin typeface="Times New Roman" panose="02020603050405020304" pitchFamily="18" charset="0"/>
                <a:cs typeface="Times New Roman" panose="02020603050405020304" pitchFamily="18" charset="0"/>
              </a:rPr>
              <a:t>The table containing data is created once and for all the first time the program is run in a new computer, the whole process is automated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87" name="Software and Hardware requirements"/>
          <p:cNvSpPr txBox="1">
            <a:spLocks noGrp="1"/>
          </p:cNvSpPr>
          <p:nvPr>
            <p:ph type="title"/>
          </p:nvPr>
        </p:nvSpPr>
        <p:spPr>
          <a:xfrm>
            <a:off x="1206500" y="298497"/>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Software and Hardware requirements </a:t>
            </a:r>
          </a:p>
        </p:txBody>
      </p:sp>
      <p:sp>
        <p:nvSpPr>
          <p:cNvPr id="188" name="Software :…"/>
          <p:cNvSpPr txBox="1">
            <a:spLocks noGrp="1"/>
          </p:cNvSpPr>
          <p:nvPr>
            <p:ph type="body" idx="1"/>
          </p:nvPr>
        </p:nvSpPr>
        <p:spPr>
          <a:xfrm>
            <a:off x="1206500" y="2729994"/>
            <a:ext cx="21971000" cy="9700197"/>
          </a:xfrm>
          <a:prstGeom prst="rect">
            <a:avLst/>
          </a:prstGeom>
        </p:spPr>
        <p:txBody>
          <a:bodyPr>
            <a:normAutofit/>
          </a:bodyPr>
          <a:lstStyle/>
          <a:p>
            <a:pPr>
              <a:defRPr i="1"/>
            </a:pPr>
            <a:r>
              <a:rPr sz="4800" dirty="0">
                <a:solidFill>
                  <a:schemeClr val="tx1"/>
                </a:solidFill>
                <a:latin typeface="Times New Roman" panose="02020603050405020304" pitchFamily="18" charset="0"/>
                <a:cs typeface="Times New Roman" panose="02020603050405020304" pitchFamily="18" charset="0"/>
              </a:rPr>
              <a:t>Software :</a:t>
            </a:r>
          </a:p>
          <a:p>
            <a:pPr lvl="2"/>
            <a:r>
              <a:rPr sz="4800" dirty="0">
                <a:solidFill>
                  <a:schemeClr val="tx1"/>
                </a:solidFill>
                <a:latin typeface="Times New Roman" panose="02020603050405020304" pitchFamily="18" charset="0"/>
                <a:cs typeface="Times New Roman" panose="02020603050405020304" pitchFamily="18" charset="0"/>
              </a:rPr>
              <a:t>Python 3</a:t>
            </a:r>
          </a:p>
          <a:p>
            <a:pPr lvl="2"/>
            <a:r>
              <a:rPr sz="4800" dirty="0">
                <a:solidFill>
                  <a:schemeClr val="tx1"/>
                </a:solidFill>
                <a:latin typeface="Times New Roman" panose="02020603050405020304" pitchFamily="18" charset="0"/>
                <a:cs typeface="Times New Roman" panose="02020603050405020304" pitchFamily="18" charset="0"/>
              </a:rPr>
              <a:t>Suitable OS</a:t>
            </a:r>
          </a:p>
          <a:p>
            <a:pPr lvl="2"/>
            <a:r>
              <a:rPr sz="4800" dirty="0">
                <a:solidFill>
                  <a:schemeClr val="tx1"/>
                </a:solidFill>
                <a:latin typeface="Times New Roman" panose="02020603050405020304" pitchFamily="18" charset="0"/>
                <a:cs typeface="Times New Roman" panose="02020603050405020304" pitchFamily="18" charset="0"/>
              </a:rPr>
              <a:t>Suitable IDE or Terminal</a:t>
            </a:r>
          </a:p>
          <a:p>
            <a:pPr>
              <a:defRPr i="1"/>
            </a:pPr>
            <a:r>
              <a:rPr sz="4800" dirty="0">
                <a:solidFill>
                  <a:schemeClr val="tx1"/>
                </a:solidFill>
                <a:latin typeface="Times New Roman" panose="02020603050405020304" pitchFamily="18" charset="0"/>
                <a:cs typeface="Times New Roman" panose="02020603050405020304" pitchFamily="18" charset="0"/>
              </a:rPr>
              <a:t>Hardware:</a:t>
            </a:r>
          </a:p>
          <a:p>
            <a:pPr lvl="2"/>
            <a:r>
              <a:rPr sz="4800" dirty="0">
                <a:solidFill>
                  <a:schemeClr val="tx1"/>
                </a:solidFill>
                <a:latin typeface="Times New Roman" panose="02020603050405020304" pitchFamily="18" charset="0"/>
                <a:cs typeface="Times New Roman" panose="02020603050405020304" pitchFamily="18" charset="0"/>
              </a:rPr>
              <a:t>A decently fast computer (Dual core processor or better)</a:t>
            </a:r>
          </a:p>
          <a:p>
            <a:pPr lvl="2"/>
            <a:r>
              <a:rPr sz="4800" dirty="0">
                <a:solidFill>
                  <a:schemeClr val="tx1"/>
                </a:solidFill>
                <a:latin typeface="Times New Roman" panose="02020603050405020304" pitchFamily="18" charset="0"/>
                <a:cs typeface="Times New Roman" panose="02020603050405020304" pitchFamily="18" charset="0"/>
              </a:rPr>
              <a:t>Disk space of 10MB</a:t>
            </a:r>
          </a:p>
          <a:p>
            <a:pPr lvl="2"/>
            <a:r>
              <a:rPr sz="4800" dirty="0">
                <a:solidFill>
                  <a:schemeClr val="tx1"/>
                </a:solidFill>
                <a:latin typeface="Times New Roman" panose="02020603050405020304" pitchFamily="18" charset="0"/>
                <a:cs typeface="Times New Roman" panose="02020603050405020304" pitchFamily="18" charset="0"/>
              </a:rPr>
              <a:t>Enough RAM for the computer to have minimum functionality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67" name="Modules used"/>
          <p:cNvSpPr txBox="1">
            <a:spLocks noGrp="1"/>
          </p:cNvSpPr>
          <p:nvPr>
            <p:ph type="title"/>
          </p:nvPr>
        </p:nvSpPr>
        <p:spPr>
          <a:xfrm>
            <a:off x="928578" y="0"/>
            <a:ext cx="17068800" cy="3014134"/>
          </a:xfrm>
          <a:prstGeom prst="rect">
            <a:avLst/>
          </a:prstGeom>
        </p:spPr>
        <p:txBody>
          <a:bodyPr>
            <a:normAutofit/>
          </a:bodyPr>
          <a:lstStyle/>
          <a:p>
            <a:r>
              <a:rPr lang="en-IN" sz="8800" dirty="0">
                <a:solidFill>
                  <a:schemeClr val="tx2">
                    <a:lumMod val="75000"/>
                  </a:schemeClr>
                </a:solidFill>
                <a:latin typeface="Times New Roman" panose="02020603050405020304" pitchFamily="18" charset="0"/>
                <a:cs typeface="Times New Roman" panose="02020603050405020304" pitchFamily="18" charset="0"/>
              </a:rPr>
              <a:t>Result and Analysis</a:t>
            </a:r>
            <a:endParaRPr sz="88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7" name="Picture 6" descr="A picture containing text, device, meter, control panel&#10;&#10;Description automatically generated">
            <a:extLst>
              <a:ext uri="{FF2B5EF4-FFF2-40B4-BE49-F238E27FC236}">
                <a16:creationId xmlns:a16="http://schemas.microsoft.com/office/drawing/2014/main" id="{BB702275-5BDE-403F-A83E-7F00C2D0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0" y="2977570"/>
            <a:ext cx="10985500" cy="6179344"/>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29C78D95-4753-444A-86F9-AB6943D46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922" y="2977570"/>
            <a:ext cx="10985501" cy="6179344"/>
          </a:xfrm>
          <a:prstGeom prst="rect">
            <a:avLst/>
          </a:prstGeom>
        </p:spPr>
      </p:pic>
      <p:sp>
        <p:nvSpPr>
          <p:cNvPr id="11" name="TextBox 10">
            <a:extLst>
              <a:ext uri="{FF2B5EF4-FFF2-40B4-BE49-F238E27FC236}">
                <a16:creationId xmlns:a16="http://schemas.microsoft.com/office/drawing/2014/main" id="{EBF1E4C2-5117-4A3B-9136-0B95FBB870D2}"/>
              </a:ext>
            </a:extLst>
          </p:cNvPr>
          <p:cNvSpPr txBox="1"/>
          <p:nvPr/>
        </p:nvSpPr>
        <p:spPr>
          <a:xfrm>
            <a:off x="1357426" y="9577542"/>
            <a:ext cx="1012780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Main</a:t>
            </a:r>
            <a:r>
              <a:rPr lang="en-IN" sz="4800" dirty="0">
                <a:latin typeface="Times New Roman" panose="02020603050405020304" pitchFamily="18" charset="0"/>
                <a:cs typeface="Times New Roman" panose="02020603050405020304" pitchFamily="18" charset="0"/>
              </a:rPr>
              <a:t> Menu</a:t>
            </a:r>
            <a:endPar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endParaRPr>
          </a:p>
        </p:txBody>
      </p:sp>
      <p:sp>
        <p:nvSpPr>
          <p:cNvPr id="16" name="TextBox 15">
            <a:extLst>
              <a:ext uri="{FF2B5EF4-FFF2-40B4-BE49-F238E27FC236}">
                <a16:creationId xmlns:a16="http://schemas.microsoft.com/office/drawing/2014/main" id="{09ABA7A9-90D0-447E-B827-FB08B48EB736}"/>
              </a:ext>
            </a:extLst>
          </p:cNvPr>
          <p:cNvSpPr txBox="1"/>
          <p:nvPr/>
        </p:nvSpPr>
        <p:spPr>
          <a:xfrm>
            <a:off x="12933474" y="9577542"/>
            <a:ext cx="1012780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Entering</a:t>
            </a:r>
            <a:r>
              <a:rPr kumimoji="0" lang="en-IN" sz="4800" b="0" i="0" u="none" strike="noStrike" cap="none" spc="0" normalizeH="0" baseline="0" dirty="0">
                <a:ln>
                  <a:noFill/>
                </a:ln>
                <a:solidFill>
                  <a:schemeClr val="bg2">
                    <a:lumMod val="10000"/>
                  </a:schemeClr>
                </a:solidFill>
                <a:effectLst/>
                <a:uFillTx/>
                <a:latin typeface="Times New Roman" panose="02020603050405020304" pitchFamily="18" charset="0"/>
                <a:cs typeface="Times New Roman" panose="02020603050405020304" pitchFamily="18" charset="0"/>
                <a:sym typeface="Helvetica Neue"/>
              </a:rPr>
              <a:t> </a:t>
            </a: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Player</a:t>
            </a:r>
            <a:r>
              <a:rPr kumimoji="0" lang="en-IN" sz="4800" b="0" i="0" u="none" strike="noStrike" cap="none" spc="0" normalizeH="0" baseline="0" dirty="0">
                <a:ln>
                  <a:noFill/>
                </a:ln>
                <a:solidFill>
                  <a:schemeClr val="bg2">
                    <a:lumMod val="10000"/>
                  </a:schemeClr>
                </a:solidFill>
                <a:effectLst/>
                <a:uFillTx/>
                <a:latin typeface="Times New Roman" panose="02020603050405020304" pitchFamily="18" charset="0"/>
                <a:cs typeface="Times New Roman" panose="02020603050405020304" pitchFamily="18" charset="0"/>
                <a:sym typeface="Helvetica Neue"/>
              </a:rPr>
              <a:t> </a:t>
            </a: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Details</a:t>
            </a:r>
          </a:p>
        </p:txBody>
      </p:sp>
    </p:spTree>
    <p:extLst>
      <p:ext uri="{BB962C8B-B14F-4D97-AF65-F5344CB8AC3E}">
        <p14:creationId xmlns:p14="http://schemas.microsoft.com/office/powerpoint/2010/main" val="326526532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B7668C76-29FD-414B-B710-54ED1E9D2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493" y="1366280"/>
            <a:ext cx="10639647" cy="598480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364F715C-45CF-420A-90DA-447ADC300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1861" y="1366281"/>
            <a:ext cx="10639646" cy="5984801"/>
          </a:xfrm>
          <a:prstGeom prst="rect">
            <a:avLst/>
          </a:prstGeom>
        </p:spPr>
      </p:pic>
      <p:sp>
        <p:nvSpPr>
          <p:cNvPr id="6" name="TextBox 5">
            <a:extLst>
              <a:ext uri="{FF2B5EF4-FFF2-40B4-BE49-F238E27FC236}">
                <a16:creationId xmlns:a16="http://schemas.microsoft.com/office/drawing/2014/main" id="{49601AAE-7A15-465A-B823-AB56900C5850}"/>
              </a:ext>
            </a:extLst>
          </p:cNvPr>
          <p:cNvSpPr txBox="1"/>
          <p:nvPr/>
        </p:nvSpPr>
        <p:spPr>
          <a:xfrm>
            <a:off x="2452575" y="8058195"/>
            <a:ext cx="8059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N" sz="4800" dirty="0">
                <a:latin typeface="Times New Roman" panose="02020603050405020304" pitchFamily="18" charset="0"/>
                <a:cs typeface="Times New Roman" panose="02020603050405020304" pitchFamily="18" charset="0"/>
              </a:rPr>
              <a:t>Game Screen (Hard)</a:t>
            </a:r>
            <a:endPar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endParaRPr>
          </a:p>
        </p:txBody>
      </p:sp>
      <p:sp>
        <p:nvSpPr>
          <p:cNvPr id="9" name="TextBox 8">
            <a:extLst>
              <a:ext uri="{FF2B5EF4-FFF2-40B4-BE49-F238E27FC236}">
                <a16:creationId xmlns:a16="http://schemas.microsoft.com/office/drawing/2014/main" id="{0AFD4D85-9F47-4CBD-887C-E7AEE419A0AB}"/>
              </a:ext>
            </a:extLst>
          </p:cNvPr>
          <p:cNvSpPr txBox="1"/>
          <p:nvPr/>
        </p:nvSpPr>
        <p:spPr>
          <a:xfrm>
            <a:off x="13871947" y="8058195"/>
            <a:ext cx="8059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N" sz="4800" dirty="0">
                <a:latin typeface="Times New Roman" panose="02020603050405020304" pitchFamily="18" charset="0"/>
                <a:cs typeface="Times New Roman" panose="02020603050405020304" pitchFamily="18" charset="0"/>
              </a:rPr>
              <a:t>Game Over</a:t>
            </a:r>
            <a:endPar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D68405C0-2986-4405-A051-47F69967D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785" y="570909"/>
            <a:ext cx="10639647" cy="5962636"/>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147BF2EC-3E88-4D56-AA25-083F45636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8570" y="570909"/>
            <a:ext cx="8300040" cy="7604372"/>
          </a:xfrm>
          <a:prstGeom prst="rect">
            <a:avLst/>
          </a:prstGeom>
        </p:spPr>
      </p:pic>
      <p:sp>
        <p:nvSpPr>
          <p:cNvPr id="8" name="TextBox 7">
            <a:extLst>
              <a:ext uri="{FF2B5EF4-FFF2-40B4-BE49-F238E27FC236}">
                <a16:creationId xmlns:a16="http://schemas.microsoft.com/office/drawing/2014/main" id="{11D21283-013D-4AE5-82B8-763983C3F454}"/>
              </a:ext>
            </a:extLst>
          </p:cNvPr>
          <p:cNvSpPr txBox="1"/>
          <p:nvPr/>
        </p:nvSpPr>
        <p:spPr>
          <a:xfrm>
            <a:off x="2576622" y="7734544"/>
            <a:ext cx="76979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Highest Score (Hard)</a:t>
            </a:r>
          </a:p>
        </p:txBody>
      </p:sp>
      <p:sp>
        <p:nvSpPr>
          <p:cNvPr id="11" name="TextBox 10">
            <a:extLst>
              <a:ext uri="{FF2B5EF4-FFF2-40B4-BE49-F238E27FC236}">
                <a16:creationId xmlns:a16="http://schemas.microsoft.com/office/drawing/2014/main" id="{24D21180-B546-4050-A7D2-05861BBF4AAA}"/>
              </a:ext>
            </a:extLst>
          </p:cNvPr>
          <p:cNvSpPr txBox="1"/>
          <p:nvPr/>
        </p:nvSpPr>
        <p:spPr>
          <a:xfrm>
            <a:off x="12638570" y="8575800"/>
            <a:ext cx="830004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Table </a:t>
            </a:r>
            <a:r>
              <a:rPr lang="en-IN" sz="4800" dirty="0">
                <a:latin typeface="Times New Roman" panose="02020603050405020304" pitchFamily="18" charset="0"/>
                <a:cs typeface="Times New Roman" panose="02020603050405020304" pitchFamily="18" charset="0"/>
              </a:rPr>
              <a:t>C</a:t>
            </a: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ontaining Names of </a:t>
            </a:r>
            <a:r>
              <a:rPr lang="en-IN" sz="4800" dirty="0">
                <a:latin typeface="Times New Roman" panose="02020603050405020304" pitchFamily="18" charset="0"/>
                <a:cs typeface="Times New Roman" panose="02020603050405020304" pitchFamily="18" charset="0"/>
              </a:rPr>
              <a:t>A</a:t>
            </a:r>
            <a:r>
              <a:rPr kumimoji="0" lang="en-IN" sz="4800" b="0" i="0" u="none" strike="noStrike" cap="none" spc="0" normalizeH="0" baseline="0" dirty="0">
                <a:ln>
                  <a:noFill/>
                </a:ln>
                <a:effectLst/>
                <a:uFillTx/>
                <a:latin typeface="Times New Roman" panose="02020603050405020304" pitchFamily="18" charset="0"/>
                <a:cs typeface="Times New Roman" panose="02020603050405020304" pitchFamily="18" charset="0"/>
                <a:sym typeface="Helvetica Neue"/>
              </a:rPr>
              <a:t>ll Participants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5" name="Team Roles"/>
          <p:cNvSpPr txBox="1">
            <a:spLocks noGrp="1"/>
          </p:cNvSpPr>
          <p:nvPr>
            <p:ph type="title"/>
          </p:nvPr>
        </p:nvSpPr>
        <p:spPr>
          <a:xfrm>
            <a:off x="1206500" y="952500"/>
            <a:ext cx="21971000" cy="2817812"/>
          </a:xfrm>
          <a:prstGeom prst="rect">
            <a:avLst/>
          </a:prstGeom>
        </p:spPr>
        <p:txBody>
          <a:bodyPr>
            <a:normAutofit/>
          </a:bodyPr>
          <a:lstStyle>
            <a:lvl1pPr>
              <a:defRPr sz="11500" spc="-230"/>
            </a:lvl1pPr>
          </a:lstStyle>
          <a:p>
            <a:r>
              <a:rPr lang="en-IN" sz="8800" dirty="0">
                <a:solidFill>
                  <a:schemeClr val="tx2">
                    <a:lumMod val="75000"/>
                  </a:schemeClr>
                </a:solidFill>
                <a:latin typeface="Times New Roman" panose="02020603050405020304" pitchFamily="18" charset="0"/>
                <a:cs typeface="Times New Roman" panose="02020603050405020304" pitchFamily="18" charset="0"/>
              </a:rPr>
              <a:t>Conclusion and Future Enhancements</a:t>
            </a:r>
            <a:endParaRPr sz="88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76" name="Pratham-GUI…"/>
          <p:cNvSpPr txBox="1">
            <a:spLocks noGrp="1"/>
          </p:cNvSpPr>
          <p:nvPr>
            <p:ph type="body" idx="1"/>
          </p:nvPr>
        </p:nvSpPr>
        <p:spPr>
          <a:xfrm>
            <a:off x="1206499" y="3770312"/>
            <a:ext cx="21334523" cy="6326568"/>
          </a:xfrm>
          <a:prstGeom prst="rect">
            <a:avLst/>
          </a:prstGeom>
        </p:spPr>
        <p:txBody>
          <a:bodyPr>
            <a:normAutofit/>
          </a:bodyPr>
          <a:lstStyle/>
          <a:p>
            <a:r>
              <a:rPr lang="en-US" sz="4800" dirty="0">
                <a:solidFill>
                  <a:schemeClr val="tx1"/>
                </a:solidFill>
                <a:latin typeface="Times New Roman" panose="02020603050405020304" pitchFamily="18" charset="0"/>
                <a:cs typeface="Times New Roman" panose="02020603050405020304" pitchFamily="18" charset="0"/>
              </a:rPr>
              <a:t>This game can be addictive and help reduce mental stress.</a:t>
            </a:r>
          </a:p>
          <a:p>
            <a:r>
              <a:rPr lang="en-US" sz="4800" dirty="0">
                <a:solidFill>
                  <a:schemeClr val="tx1"/>
                </a:solidFill>
                <a:latin typeface="Times New Roman" panose="02020603050405020304" pitchFamily="18" charset="0"/>
                <a:cs typeface="Times New Roman" panose="02020603050405020304" pitchFamily="18" charset="0"/>
              </a:rPr>
              <a:t>In the future, the game can be modified to allow people to hold competitions online, requiring them to deposit some money to participate. Those with the highest scores will be eligible for </a:t>
            </a:r>
            <a:r>
              <a:rPr lang="en-US" sz="4800" dirty="0" err="1">
                <a:solidFill>
                  <a:schemeClr val="tx1"/>
                </a:solidFill>
                <a:latin typeface="Times New Roman" panose="02020603050405020304" pitchFamily="18" charset="0"/>
                <a:cs typeface="Times New Roman" panose="02020603050405020304" pitchFamily="18" charset="0"/>
              </a:rPr>
              <a:t>cashprice</a:t>
            </a:r>
            <a:r>
              <a:rPr lang="en-US" sz="4800" dirty="0">
                <a:solidFill>
                  <a:schemeClr val="tx1"/>
                </a:solidFill>
                <a:latin typeface="Times New Roman" panose="02020603050405020304" pitchFamily="18" charset="0"/>
                <a:cs typeface="Times New Roman" panose="02020603050405020304" pitchFamily="18" charset="0"/>
              </a:rPr>
              <a:t> and other rewards.</a:t>
            </a:r>
          </a:p>
        </p:txBody>
      </p:sp>
    </p:spTree>
    <p:extLst>
      <p:ext uri="{BB962C8B-B14F-4D97-AF65-F5344CB8AC3E}">
        <p14:creationId xmlns:p14="http://schemas.microsoft.com/office/powerpoint/2010/main" val="19738422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5" name="Team Roles"/>
          <p:cNvSpPr txBox="1">
            <a:spLocks noGrp="1"/>
          </p:cNvSpPr>
          <p:nvPr>
            <p:ph type="title"/>
          </p:nvPr>
        </p:nvSpPr>
        <p:spPr>
          <a:xfrm>
            <a:off x="1206500" y="952500"/>
            <a:ext cx="21971000" cy="2817812"/>
          </a:xfrm>
          <a:prstGeom prst="rect">
            <a:avLst/>
          </a:prstGeom>
        </p:spPr>
        <p:txBody>
          <a:bodyPr/>
          <a:lstStyle>
            <a:lvl1pPr>
              <a:defRPr sz="11500" spc="-230"/>
            </a:lvl1pPr>
          </a:lstStyle>
          <a:p>
            <a:r>
              <a:rPr lang="en-IN" dirty="0">
                <a:solidFill>
                  <a:schemeClr val="tx2">
                    <a:lumMod val="75000"/>
                  </a:schemeClr>
                </a:solidFill>
                <a:latin typeface="Times New Roman" panose="02020603050405020304" pitchFamily="18" charset="0"/>
                <a:cs typeface="Times New Roman" panose="02020603050405020304" pitchFamily="18" charset="0"/>
              </a:rPr>
              <a:t>References</a:t>
            </a:r>
            <a:endParaRPr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76" name="Pratham-GUI…"/>
          <p:cNvSpPr txBox="1">
            <a:spLocks noGrp="1"/>
          </p:cNvSpPr>
          <p:nvPr>
            <p:ph type="body" idx="1"/>
          </p:nvPr>
        </p:nvSpPr>
        <p:spPr>
          <a:xfrm>
            <a:off x="1206500" y="2930066"/>
            <a:ext cx="21971000" cy="9833434"/>
          </a:xfrm>
          <a:prstGeom prst="rect">
            <a:avLst/>
          </a:prstGeom>
        </p:spPr>
        <p:txBody>
          <a:bodyPr/>
          <a:lstStyle/>
          <a:p>
            <a:r>
              <a:rPr lang="en-IN" sz="4800" dirty="0">
                <a:solidFill>
                  <a:schemeClr val="accent5">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https://www.geeksforgeeks.org/introduction-to-pygame/</a:t>
            </a:r>
          </a:p>
          <a:p>
            <a:r>
              <a:rPr lang="en-IN" sz="4800" dirty="0">
                <a:solidFill>
                  <a:schemeClr val="accent5">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https://realpython.com/pygame-a-primer/</a:t>
            </a:r>
            <a:endParaRPr lang="en-IN" sz="4800" dirty="0">
              <a:solidFill>
                <a:schemeClr val="accent5">
                  <a:lumMod val="60000"/>
                  <a:lumOff val="40000"/>
                </a:schemeClr>
              </a:solidFill>
              <a:latin typeface="Times New Roman" panose="02020603050405020304" pitchFamily="18" charset="0"/>
              <a:cs typeface="Times New Roman" panose="02020603050405020304" pitchFamily="18" charset="0"/>
            </a:endParaRPr>
          </a:p>
          <a:p>
            <a:r>
              <a:rPr lang="en-IN" sz="4800" dirty="0">
                <a:solidFill>
                  <a:schemeClr val="accent5">
                    <a:lumMod val="60000"/>
                    <a:lumOff val="4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https://pythonprogramming.net/pygame-drawing-shapes-objects/</a:t>
            </a:r>
            <a:endParaRPr lang="en-IN" sz="4800" dirty="0">
              <a:solidFill>
                <a:schemeClr val="accent5">
                  <a:lumMod val="60000"/>
                  <a:lumOff val="40000"/>
                </a:schemeClr>
              </a:solidFill>
              <a:latin typeface="Times New Roman" panose="02020603050405020304" pitchFamily="18" charset="0"/>
              <a:cs typeface="Times New Roman" panose="02020603050405020304" pitchFamily="18" charset="0"/>
            </a:endParaRPr>
          </a:p>
          <a:p>
            <a:r>
              <a:rPr lang="en-IN" sz="4800" dirty="0">
                <a:solidFill>
                  <a:schemeClr val="accent5">
                    <a:lumMod val="60000"/>
                    <a:lumOff val="4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https://coderslegacy.com/python/pygame-mouse-click/</a:t>
            </a:r>
            <a:endParaRPr lang="en-IN" sz="4800" dirty="0">
              <a:solidFill>
                <a:schemeClr val="accent5">
                  <a:lumMod val="60000"/>
                  <a:lumOff val="40000"/>
                </a:schemeClr>
              </a:solidFill>
              <a:latin typeface="Times New Roman" panose="02020603050405020304" pitchFamily="18" charset="0"/>
              <a:cs typeface="Times New Roman" panose="02020603050405020304" pitchFamily="18" charset="0"/>
            </a:endParaRPr>
          </a:p>
          <a:p>
            <a:r>
              <a:rPr lang="en-IN" sz="4800" dirty="0">
                <a:solidFill>
                  <a:schemeClr val="accent5">
                    <a:lumMod val="60000"/>
                    <a:lumOff val="4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https://www.programiz.com/python-programming/time</a:t>
            </a:r>
            <a:endParaRPr lang="en-IN" sz="4800" dirty="0">
              <a:solidFill>
                <a:schemeClr val="accent5">
                  <a:lumMod val="60000"/>
                  <a:lumOff val="40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95684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98" name="THANK YOU"/>
          <p:cNvSpPr txBox="1">
            <a:spLocks noGrp="1"/>
          </p:cNvSpPr>
          <p:nvPr>
            <p:ph type="body" sz="half" idx="1"/>
          </p:nvPr>
        </p:nvSpPr>
        <p:spPr>
          <a:prstGeom prst="rect">
            <a:avLst/>
          </a:prstGeom>
        </p:spPr>
        <p:txBody>
          <a:bodyPr/>
          <a:lstStyle/>
          <a:p>
            <a:r>
              <a:rPr dirty="0">
                <a:solidFill>
                  <a:schemeClr val="tx2">
                    <a:lumMod val="75000"/>
                  </a:schemeClr>
                </a:solidFill>
                <a:latin typeface="Times New Roman" panose="02020603050405020304" pitchFamily="18" charset="0"/>
                <a:cs typeface="Times New Roman" panose="02020603050405020304" pitchFamily="18" charset="0"/>
              </a:rP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59" name="OVERVIEW"/>
          <p:cNvSpPr txBox="1">
            <a:spLocks noGrp="1"/>
          </p:cNvSpPr>
          <p:nvPr>
            <p:ph type="title"/>
          </p:nvPr>
        </p:nvSpPr>
        <p:spPr>
          <a:xfrm>
            <a:off x="1206500" y="281958"/>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OVERVIEW</a:t>
            </a:r>
          </a:p>
        </p:txBody>
      </p:sp>
      <p:sp>
        <p:nvSpPr>
          <p:cNvPr id="160" name="Design…"/>
          <p:cNvSpPr txBox="1">
            <a:spLocks noGrp="1"/>
          </p:cNvSpPr>
          <p:nvPr>
            <p:ph type="body" idx="1"/>
          </p:nvPr>
        </p:nvSpPr>
        <p:spPr>
          <a:xfrm>
            <a:off x="1206500" y="3189767"/>
            <a:ext cx="21971000" cy="7336466"/>
          </a:xfrm>
          <a:prstGeom prst="rect">
            <a:avLst/>
          </a:prstGeom>
        </p:spPr>
        <p:txBody>
          <a:bodyPr>
            <a:normAutofit/>
          </a:bodyPr>
          <a:lstStyle/>
          <a:p>
            <a:r>
              <a:rPr sz="4800" dirty="0">
                <a:solidFill>
                  <a:schemeClr val="tx1"/>
                </a:solidFill>
                <a:latin typeface="Times New Roman" panose="02020603050405020304" pitchFamily="18" charset="0"/>
                <a:cs typeface="Times New Roman" panose="02020603050405020304" pitchFamily="18" charset="0"/>
              </a:rPr>
              <a:t>Design</a:t>
            </a:r>
          </a:p>
          <a:p>
            <a:r>
              <a:rPr sz="4800" dirty="0">
                <a:solidFill>
                  <a:schemeClr val="tx1"/>
                </a:solidFill>
                <a:latin typeface="Times New Roman" panose="02020603050405020304" pitchFamily="18" charset="0"/>
                <a:cs typeface="Times New Roman" panose="02020603050405020304" pitchFamily="18" charset="0"/>
              </a:rPr>
              <a:t>Modules used</a:t>
            </a:r>
          </a:p>
          <a:p>
            <a:r>
              <a:rPr sz="4800" dirty="0">
                <a:solidFill>
                  <a:schemeClr val="tx1"/>
                </a:solidFill>
                <a:latin typeface="Times New Roman" panose="02020603050405020304" pitchFamily="18" charset="0"/>
                <a:cs typeface="Times New Roman" panose="02020603050405020304" pitchFamily="18" charset="0"/>
              </a:rPr>
              <a:t>Implementation </a:t>
            </a:r>
          </a:p>
          <a:p>
            <a:r>
              <a:rPr sz="4800" dirty="0">
                <a:solidFill>
                  <a:schemeClr val="tx1"/>
                </a:solidFill>
                <a:latin typeface="Times New Roman" panose="02020603050405020304" pitchFamily="18" charset="0"/>
                <a:cs typeface="Times New Roman" panose="02020603050405020304" pitchFamily="18" charset="0"/>
              </a:rPr>
              <a:t>Team roles and description </a:t>
            </a:r>
          </a:p>
          <a:p>
            <a:r>
              <a:rPr sz="4800" dirty="0">
                <a:solidFill>
                  <a:schemeClr val="tx1"/>
                </a:solidFill>
                <a:latin typeface="Times New Roman" panose="02020603050405020304" pitchFamily="18" charset="0"/>
                <a:cs typeface="Times New Roman" panose="02020603050405020304" pitchFamily="18" charset="0"/>
              </a:rPr>
              <a:t>Software and Hardware Requirements </a:t>
            </a:r>
          </a:p>
          <a:p>
            <a:r>
              <a:rPr sz="4800" dirty="0">
                <a:solidFill>
                  <a:schemeClr val="tx1"/>
                </a:solidFill>
                <a:latin typeface="Times New Roman" panose="02020603050405020304" pitchFamily="18" charset="0"/>
                <a:cs typeface="Times New Roman" panose="02020603050405020304" pitchFamily="18" charset="0"/>
              </a:rPr>
              <a:t>Code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5" name="Team Roles"/>
          <p:cNvSpPr txBox="1">
            <a:spLocks noGrp="1"/>
          </p:cNvSpPr>
          <p:nvPr>
            <p:ph type="title"/>
          </p:nvPr>
        </p:nvSpPr>
        <p:spPr>
          <a:xfrm>
            <a:off x="1206500" y="505932"/>
            <a:ext cx="21971000" cy="1790700"/>
          </a:xfrm>
          <a:prstGeom prst="rect">
            <a:avLst/>
          </a:prstGeom>
        </p:spPr>
        <p:txBody>
          <a:bodyPr>
            <a:normAutofit fontScale="90000"/>
          </a:bodyPr>
          <a:lstStyle>
            <a:lvl1pPr>
              <a:defRPr sz="11500" spc="-230"/>
            </a:lvl1pPr>
          </a:lstStyle>
          <a:p>
            <a:pPr algn="ctr"/>
            <a:r>
              <a:rPr lang="en-IN" dirty="0">
                <a:solidFill>
                  <a:schemeClr val="tx2">
                    <a:lumMod val="75000"/>
                  </a:schemeClr>
                </a:solidFill>
                <a:latin typeface="Times New Roman" panose="02020603050405020304" pitchFamily="18" charset="0"/>
                <a:cs typeface="Times New Roman" panose="02020603050405020304" pitchFamily="18" charset="0"/>
              </a:rPr>
              <a:t>Table of Contents</a:t>
            </a:r>
            <a:endParaRPr dirty="0">
              <a:solidFill>
                <a:schemeClr val="tx2">
                  <a:lumMod val="7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9B16A3B8-C756-482D-9737-C5DA253FAD85}"/>
              </a:ext>
            </a:extLst>
          </p:cNvPr>
          <p:cNvGraphicFramePr>
            <a:graphicFrameLocks noGrp="1"/>
          </p:cNvGraphicFramePr>
          <p:nvPr>
            <p:extLst>
              <p:ext uri="{D42A27DB-BD31-4B8C-83A1-F6EECF244321}">
                <p14:modId xmlns:p14="http://schemas.microsoft.com/office/powerpoint/2010/main" val="3531066800"/>
              </p:ext>
            </p:extLst>
          </p:nvPr>
        </p:nvGraphicFramePr>
        <p:xfrm>
          <a:off x="5955807" y="2296632"/>
          <a:ext cx="12472385" cy="10389482"/>
        </p:xfrm>
        <a:graphic>
          <a:graphicData uri="http://schemas.openxmlformats.org/drawingml/2006/table">
            <a:tbl>
              <a:tblPr firstRow="1" bandRow="1">
                <a:tableStyleId>{5940675A-B579-460E-94D1-54222C63F5DA}</a:tableStyleId>
              </a:tblPr>
              <a:tblGrid>
                <a:gridCol w="3434710">
                  <a:extLst>
                    <a:ext uri="{9D8B030D-6E8A-4147-A177-3AD203B41FA5}">
                      <a16:colId xmlns:a16="http://schemas.microsoft.com/office/drawing/2014/main" val="2465226988"/>
                    </a:ext>
                  </a:extLst>
                </a:gridCol>
                <a:gridCol w="9037675">
                  <a:extLst>
                    <a:ext uri="{9D8B030D-6E8A-4147-A177-3AD203B41FA5}">
                      <a16:colId xmlns:a16="http://schemas.microsoft.com/office/drawing/2014/main" val="2956582726"/>
                    </a:ext>
                  </a:extLst>
                </a:gridCol>
              </a:tblGrid>
              <a:tr h="1103505">
                <a:tc>
                  <a:txBody>
                    <a:bodyPr/>
                    <a:lstStyle/>
                    <a:p>
                      <a:r>
                        <a:rPr lang="en-IN" sz="4800" b="1" u="none" dirty="0">
                          <a:solidFill>
                            <a:schemeClr val="tx1"/>
                          </a:solidFill>
                          <a:latin typeface="Times New Roman" panose="02020603050405020304" pitchFamily="18" charset="0"/>
                          <a:cs typeface="Times New Roman" panose="02020603050405020304" pitchFamily="18" charset="0"/>
                        </a:rPr>
                        <a:t>Slide no.</a:t>
                      </a:r>
                    </a:p>
                  </a:txBody>
                  <a:tcPr/>
                </a:tc>
                <a:tc>
                  <a:txBody>
                    <a:bodyPr/>
                    <a:lstStyle/>
                    <a:p>
                      <a:r>
                        <a:rPr lang="en-IN" sz="4800" b="1" u="none" dirty="0">
                          <a:solidFill>
                            <a:schemeClr val="tx1"/>
                          </a:solidFill>
                          <a:latin typeface="Times New Roman" panose="02020603050405020304" pitchFamily="18" charset="0"/>
                          <a:cs typeface="Times New Roman" panose="02020603050405020304" pitchFamily="18" charset="0"/>
                        </a:rPr>
                        <a:t>Contents</a:t>
                      </a:r>
                    </a:p>
                  </a:txBody>
                  <a:tcPr/>
                </a:tc>
                <a:extLst>
                  <a:ext uri="{0D108BD9-81ED-4DB2-BD59-A6C34878D82A}">
                    <a16:rowId xmlns:a16="http://schemas.microsoft.com/office/drawing/2014/main" val="1178722171"/>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4</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Design-About Game</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88081109"/>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5</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Modules Used</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7571844"/>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6</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Importance of the Game</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7534747"/>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7</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Implementation</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5768464"/>
                  </a:ext>
                </a:extLst>
              </a:tr>
              <a:tr h="2674908">
                <a:tc>
                  <a:txBody>
                    <a:bodyPr/>
                    <a:lstStyle/>
                    <a:p>
                      <a:r>
                        <a:rPr lang="en-US" sz="4000" dirty="0">
                          <a:solidFill>
                            <a:schemeClr val="tx1"/>
                          </a:solidFill>
                          <a:latin typeface="Times New Roman" panose="02020603050405020304" pitchFamily="18" charset="0"/>
                          <a:cs typeface="Times New Roman" panose="02020603050405020304" pitchFamily="18" charset="0"/>
                        </a:rPr>
                        <a:t>8</a:t>
                      </a:r>
                    </a:p>
                    <a:p>
                      <a:r>
                        <a:rPr lang="en-IN" sz="4000" dirty="0">
                          <a:solidFill>
                            <a:schemeClr val="tx1"/>
                          </a:solidFill>
                          <a:latin typeface="Times New Roman" panose="02020603050405020304" pitchFamily="18" charset="0"/>
                          <a:cs typeface="Times New Roman" panose="02020603050405020304" pitchFamily="18" charset="0"/>
                        </a:rPr>
                        <a:t>9</a:t>
                      </a:r>
                    </a:p>
                    <a:p>
                      <a:r>
                        <a:rPr lang="en-IN" sz="4000" dirty="0">
                          <a:solidFill>
                            <a:schemeClr val="tx1"/>
                          </a:solidFill>
                          <a:latin typeface="Times New Roman" panose="02020603050405020304" pitchFamily="18" charset="0"/>
                          <a:cs typeface="Times New Roman" panose="02020603050405020304" pitchFamily="18" charset="0"/>
                        </a:rPr>
                        <a:t>10</a:t>
                      </a:r>
                    </a:p>
                    <a:p>
                      <a:r>
                        <a:rPr lang="en-IN" sz="4000" dirty="0">
                          <a:solidFill>
                            <a:schemeClr val="tx1"/>
                          </a:solidFill>
                          <a:latin typeface="Times New Roman" panose="02020603050405020304" pitchFamily="18" charset="0"/>
                          <a:cs typeface="Times New Roman" panose="02020603050405020304" pitchFamily="18" charset="0"/>
                        </a:rPr>
                        <a:t>11</a:t>
                      </a: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Team Roles</a:t>
                      </a:r>
                    </a:p>
                    <a:p>
                      <a:r>
                        <a:rPr lang="en-US" sz="4000" dirty="0">
                          <a:solidFill>
                            <a:schemeClr val="tx1"/>
                          </a:solidFill>
                          <a:latin typeface="Times New Roman" panose="02020603050405020304" pitchFamily="18" charset="0"/>
                          <a:cs typeface="Times New Roman" panose="02020603050405020304" pitchFamily="18" charset="0"/>
                        </a:rPr>
                        <a:t>PRATHAM-GUI</a:t>
                      </a:r>
                    </a:p>
                    <a:p>
                      <a:r>
                        <a:rPr lang="en-US" sz="4000" dirty="0">
                          <a:solidFill>
                            <a:schemeClr val="tx1"/>
                          </a:solidFill>
                          <a:latin typeface="Times New Roman" panose="02020603050405020304" pitchFamily="18" charset="0"/>
                          <a:cs typeface="Times New Roman" panose="02020603050405020304" pitchFamily="18" charset="0"/>
                        </a:rPr>
                        <a:t>ARYA-Game Mechanics</a:t>
                      </a:r>
                    </a:p>
                    <a:p>
                      <a:r>
                        <a:rPr lang="en-US" sz="4000" dirty="0">
                          <a:solidFill>
                            <a:schemeClr val="tx1"/>
                          </a:solidFill>
                          <a:latin typeface="Times New Roman" panose="02020603050405020304" pitchFamily="18" charset="0"/>
                          <a:cs typeface="Times New Roman" panose="02020603050405020304" pitchFamily="18" charset="0"/>
                        </a:rPr>
                        <a:t>SUYOG-Data Handling</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0057750"/>
                  </a:ext>
                </a:extLst>
              </a:tr>
              <a:tr h="893135">
                <a:tc>
                  <a:txBody>
                    <a:bodyPr/>
                    <a:lstStyle/>
                    <a:p>
                      <a:r>
                        <a:rPr lang="en-US" sz="4000" dirty="0">
                          <a:solidFill>
                            <a:schemeClr val="tx1"/>
                          </a:solidFill>
                          <a:latin typeface="Times New Roman" panose="02020603050405020304" pitchFamily="18" charset="0"/>
                          <a:cs typeface="Times New Roman" panose="02020603050405020304" pitchFamily="18" charset="0"/>
                        </a:rPr>
                        <a:t>12</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Software and Hardware Requirements</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4636172"/>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13</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Result and Analysis</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99167451"/>
                  </a:ext>
                </a:extLst>
              </a:tr>
              <a:tr h="897864">
                <a:tc>
                  <a:txBody>
                    <a:bodyPr/>
                    <a:lstStyle/>
                    <a:p>
                      <a:r>
                        <a:rPr lang="en-US" sz="4000" dirty="0">
                          <a:solidFill>
                            <a:schemeClr val="tx1"/>
                          </a:solidFill>
                          <a:latin typeface="Times New Roman" panose="02020603050405020304" pitchFamily="18" charset="0"/>
                          <a:cs typeface="Times New Roman" panose="02020603050405020304" pitchFamily="18" charset="0"/>
                        </a:rPr>
                        <a:t>16</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Conclusions and Future Enhancements</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5286092"/>
                  </a:ext>
                </a:extLst>
              </a:tr>
              <a:tr h="803345">
                <a:tc>
                  <a:txBody>
                    <a:bodyPr/>
                    <a:lstStyle/>
                    <a:p>
                      <a:r>
                        <a:rPr lang="en-US" sz="4000" dirty="0">
                          <a:solidFill>
                            <a:schemeClr val="tx1"/>
                          </a:solidFill>
                          <a:latin typeface="Times New Roman" panose="02020603050405020304" pitchFamily="18" charset="0"/>
                          <a:cs typeface="Times New Roman" panose="02020603050405020304" pitchFamily="18" charset="0"/>
                        </a:rPr>
                        <a:t>17</a:t>
                      </a:r>
                      <a:endParaRPr lang="en-IN" sz="4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4000" dirty="0">
                          <a:solidFill>
                            <a:schemeClr val="tx1"/>
                          </a:solidFill>
                          <a:latin typeface="Times New Roman" panose="02020603050405020304" pitchFamily="18" charset="0"/>
                          <a:cs typeface="Times New Roman" panose="02020603050405020304" pitchFamily="18" charset="0"/>
                        </a:rPr>
                        <a:t>References</a:t>
                      </a:r>
                      <a:endParaRPr lang="en-IN" sz="4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0315943"/>
                  </a:ext>
                </a:extLst>
              </a:tr>
            </a:tbl>
          </a:graphicData>
        </a:graphic>
      </p:graphicFrame>
    </p:spTree>
    <p:extLst>
      <p:ext uri="{BB962C8B-B14F-4D97-AF65-F5344CB8AC3E}">
        <p14:creationId xmlns:p14="http://schemas.microsoft.com/office/powerpoint/2010/main" val="33934790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62" name="Design-About game"/>
          <p:cNvSpPr txBox="1">
            <a:spLocks noGrp="1"/>
          </p:cNvSpPr>
          <p:nvPr>
            <p:ph type="title"/>
          </p:nvPr>
        </p:nvSpPr>
        <p:spPr>
          <a:xfrm>
            <a:off x="1206500" y="473482"/>
            <a:ext cx="12488235" cy="1593036"/>
          </a:xfrm>
          <a:prstGeom prst="rect">
            <a:avLst/>
          </a:prstGeom>
        </p:spPr>
        <p:txBody>
          <a:bodyPr>
            <a:no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Design-About </a:t>
            </a:r>
            <a:r>
              <a:rPr lang="en-US" sz="8800" dirty="0">
                <a:solidFill>
                  <a:schemeClr val="tx2">
                    <a:lumMod val="75000"/>
                  </a:schemeClr>
                </a:solidFill>
                <a:latin typeface="Times New Roman" panose="02020603050405020304" pitchFamily="18" charset="0"/>
                <a:cs typeface="Times New Roman" panose="02020603050405020304" pitchFamily="18" charset="0"/>
              </a:rPr>
              <a:t>G</a:t>
            </a:r>
            <a:r>
              <a:rPr sz="8800" dirty="0">
                <a:solidFill>
                  <a:schemeClr val="tx2">
                    <a:lumMod val="75000"/>
                  </a:schemeClr>
                </a:solidFill>
                <a:latin typeface="Times New Roman" panose="02020603050405020304" pitchFamily="18" charset="0"/>
                <a:cs typeface="Times New Roman" panose="02020603050405020304" pitchFamily="18" charset="0"/>
              </a:rPr>
              <a:t>ame </a:t>
            </a:r>
          </a:p>
        </p:txBody>
      </p:sp>
      <p:sp>
        <p:nvSpPr>
          <p:cNvPr id="163" name="The agenda of this game is that the player has to click on bottles to break them, there are also hidden bombs which are disguised as bottles, if the player clicks on them he loses a life or entire game(depends on difficulty level chosen).…"/>
          <p:cNvSpPr txBox="1">
            <a:spLocks noGrp="1"/>
          </p:cNvSpPr>
          <p:nvPr>
            <p:ph type="body" sz="quarter" idx="1"/>
          </p:nvPr>
        </p:nvSpPr>
        <p:spPr>
          <a:xfrm>
            <a:off x="1206500" y="2764659"/>
            <a:ext cx="9779000" cy="9283532"/>
          </a:xfrm>
          <a:prstGeom prst="rect">
            <a:avLst/>
          </a:prstGeom>
        </p:spPr>
        <p:txBody>
          <a:bodyPr>
            <a:noAutofit/>
          </a:bodyPr>
          <a:lstStyle/>
          <a:p>
            <a:pPr defTabSz="2438338">
              <a:lnSpc>
                <a:spcPct val="90000"/>
              </a:lnSpc>
              <a:spcBef>
                <a:spcPts val="4500"/>
              </a:spcBef>
              <a:defRPr sz="4000" b="0"/>
            </a:pPr>
            <a:r>
              <a:rPr sz="4000" dirty="0">
                <a:solidFill>
                  <a:schemeClr val="tx1"/>
                </a:solidFill>
                <a:latin typeface="Times New Roman" panose="02020603050405020304" pitchFamily="18" charset="0"/>
                <a:cs typeface="Times New Roman" panose="02020603050405020304" pitchFamily="18" charset="0"/>
              </a:rPr>
              <a:t>The agenda of this game is that the player has to click on bottles to break them, there are also hidden bombs which are disguised as bottles, if the player clicks on them he loses a life or entire game(depends on difficulty level chosen). </a:t>
            </a:r>
          </a:p>
          <a:p>
            <a:pPr defTabSz="2438338">
              <a:lnSpc>
                <a:spcPct val="90000"/>
              </a:lnSpc>
              <a:spcBef>
                <a:spcPts val="4500"/>
              </a:spcBef>
              <a:defRPr sz="4000" b="0"/>
            </a:pPr>
            <a:r>
              <a:rPr sz="4000" dirty="0">
                <a:solidFill>
                  <a:schemeClr val="tx1"/>
                </a:solidFill>
                <a:latin typeface="Times New Roman" panose="02020603050405020304" pitchFamily="18" charset="0"/>
                <a:cs typeface="Times New Roman" panose="02020603050405020304" pitchFamily="18" charset="0"/>
              </a:rPr>
              <a:t>The game has 3 difficulty levels, namely easy, medium, hard.</a:t>
            </a:r>
          </a:p>
          <a:p>
            <a:pPr defTabSz="2438338">
              <a:lnSpc>
                <a:spcPct val="90000"/>
              </a:lnSpc>
              <a:spcBef>
                <a:spcPts val="4500"/>
              </a:spcBef>
              <a:defRPr sz="4000" b="0"/>
            </a:pPr>
            <a:r>
              <a:rPr sz="4000" dirty="0">
                <a:solidFill>
                  <a:schemeClr val="tx1"/>
                </a:solidFill>
                <a:latin typeface="Times New Roman" panose="02020603050405020304" pitchFamily="18" charset="0"/>
                <a:cs typeface="Times New Roman" panose="02020603050405020304" pitchFamily="18" charset="0"/>
              </a:rPr>
              <a:t>The user can enter desired username, difficulty level and also check high score. </a:t>
            </a:r>
          </a:p>
          <a:p>
            <a:pPr defTabSz="2438338">
              <a:lnSpc>
                <a:spcPct val="90000"/>
              </a:lnSpc>
              <a:spcBef>
                <a:spcPts val="4500"/>
              </a:spcBef>
              <a:defRPr sz="4000" b="0"/>
            </a:pPr>
            <a:r>
              <a:rPr sz="4000" dirty="0">
                <a:solidFill>
                  <a:schemeClr val="tx1"/>
                </a:solidFill>
                <a:latin typeface="Times New Roman" panose="02020603050405020304" pitchFamily="18" charset="0"/>
                <a:cs typeface="Times New Roman" panose="02020603050405020304" pitchFamily="18" charset="0"/>
              </a:rPr>
              <a:t>The entire program is designed using python language and its modules.</a:t>
            </a:r>
          </a:p>
        </p:txBody>
      </p:sp>
      <p:sp>
        <p:nvSpPr>
          <p:cNvPr id="164" name="Add interface image here"/>
          <p:cNvSpPr txBox="1"/>
          <p:nvPr/>
        </p:nvSpPr>
        <p:spPr>
          <a:xfrm>
            <a:off x="19767792" y="6945059"/>
            <a:ext cx="3529890"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Add interface image here</a:t>
            </a:r>
          </a:p>
        </p:txBody>
      </p:sp>
      <p:pic>
        <p:nvPicPr>
          <p:cNvPr id="165" name="Screenshot 2022-03-03 at 12.28.26 PM.png" descr="Screenshot 2022-03-03 at 12.28.26 PM.png"/>
          <p:cNvPicPr>
            <a:picLocks noChangeAspect="1"/>
          </p:cNvPicPr>
          <p:nvPr/>
        </p:nvPicPr>
        <p:blipFill>
          <a:blip r:embed="rId2"/>
          <a:stretch>
            <a:fillRect/>
          </a:stretch>
        </p:blipFill>
        <p:spPr>
          <a:xfrm>
            <a:off x="10509894" y="3662708"/>
            <a:ext cx="13874106" cy="815546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67" name="Modules used"/>
          <p:cNvSpPr txBox="1">
            <a:spLocks noGrp="1"/>
          </p:cNvSpPr>
          <p:nvPr>
            <p:ph type="title"/>
          </p:nvPr>
        </p:nvSpPr>
        <p:spPr>
          <a:xfrm>
            <a:off x="1658679" y="0"/>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Modules </a:t>
            </a:r>
            <a:r>
              <a:rPr lang="en-US" sz="8800" dirty="0">
                <a:solidFill>
                  <a:schemeClr val="tx2">
                    <a:lumMod val="75000"/>
                  </a:schemeClr>
                </a:solidFill>
                <a:latin typeface="Times New Roman" panose="02020603050405020304" pitchFamily="18" charset="0"/>
                <a:cs typeface="Times New Roman" panose="02020603050405020304" pitchFamily="18" charset="0"/>
              </a:rPr>
              <a:t>U</a:t>
            </a:r>
            <a:r>
              <a:rPr sz="8800" dirty="0">
                <a:solidFill>
                  <a:schemeClr val="tx2">
                    <a:lumMod val="75000"/>
                  </a:schemeClr>
                </a:solidFill>
                <a:latin typeface="Times New Roman" panose="02020603050405020304" pitchFamily="18" charset="0"/>
                <a:cs typeface="Times New Roman" panose="02020603050405020304" pitchFamily="18" charset="0"/>
              </a:rPr>
              <a:t>sed</a:t>
            </a:r>
          </a:p>
        </p:txBody>
      </p:sp>
      <p:sp>
        <p:nvSpPr>
          <p:cNvPr id="168" name="Pygame: for GUI interface and Game mechanics and user interaction…"/>
          <p:cNvSpPr txBox="1">
            <a:spLocks noGrp="1"/>
          </p:cNvSpPr>
          <p:nvPr>
            <p:ph type="body" idx="1"/>
          </p:nvPr>
        </p:nvSpPr>
        <p:spPr>
          <a:xfrm>
            <a:off x="1658679" y="2878850"/>
            <a:ext cx="21518821" cy="10175450"/>
          </a:xfrm>
          <a:prstGeom prst="rect">
            <a:avLst/>
          </a:prstGeom>
        </p:spPr>
        <p:txBody>
          <a:bodyPr>
            <a:normAutofit fontScale="85000" lnSpcReduction="20000"/>
          </a:bodyPr>
          <a:lstStyle/>
          <a:p>
            <a:pPr marL="579119" indent="-579119" defTabSz="2316421">
              <a:spcBef>
                <a:spcPts val="4200"/>
              </a:spcBef>
              <a:defRPr sz="4560"/>
            </a:pPr>
            <a:r>
              <a:rPr dirty="0" err="1">
                <a:solidFill>
                  <a:schemeClr val="tx1"/>
                </a:solidFill>
                <a:latin typeface="Times New Roman" panose="02020603050405020304" pitchFamily="18" charset="0"/>
                <a:cs typeface="Times New Roman" panose="02020603050405020304" pitchFamily="18" charset="0"/>
              </a:rPr>
              <a:t>Py</a:t>
            </a:r>
            <a:r>
              <a:rPr sz="4700" dirty="0" err="1">
                <a:solidFill>
                  <a:schemeClr val="tx1"/>
                </a:solidFill>
                <a:latin typeface="Times New Roman" panose="02020603050405020304" pitchFamily="18" charset="0"/>
                <a:cs typeface="Times New Roman" panose="02020603050405020304" pitchFamily="18" charset="0"/>
              </a:rPr>
              <a:t>game</a:t>
            </a:r>
            <a:r>
              <a:rPr sz="4700" dirty="0">
                <a:solidFill>
                  <a:schemeClr val="tx1"/>
                </a:solidFill>
                <a:latin typeface="Times New Roman" panose="02020603050405020304" pitchFamily="18" charset="0"/>
                <a:cs typeface="Times New Roman" panose="02020603050405020304" pitchFamily="18" charset="0"/>
              </a:rPr>
              <a:t>: for GUI interface and Game mechanics and user interaction</a:t>
            </a:r>
          </a:p>
          <a:p>
            <a:pPr marL="579119" indent="-579119" defTabSz="2316421">
              <a:spcBef>
                <a:spcPts val="4200"/>
              </a:spcBef>
              <a:defRPr sz="4560"/>
            </a:pPr>
            <a:endParaRPr sz="4700" dirty="0">
              <a:solidFill>
                <a:schemeClr val="tx1"/>
              </a:solidFill>
              <a:latin typeface="Times New Roman" panose="02020603050405020304" pitchFamily="18" charset="0"/>
              <a:cs typeface="Times New Roman" panose="02020603050405020304" pitchFamily="18" charset="0"/>
            </a:endParaRPr>
          </a:p>
          <a:p>
            <a:pPr marL="579119" indent="-579119" defTabSz="2316421">
              <a:spcBef>
                <a:spcPts val="4200"/>
              </a:spcBef>
              <a:defRPr sz="4560"/>
            </a:pPr>
            <a:endParaRPr sz="4700" dirty="0">
              <a:solidFill>
                <a:schemeClr val="tx1"/>
              </a:solidFill>
              <a:latin typeface="Times New Roman" panose="02020603050405020304" pitchFamily="18" charset="0"/>
              <a:cs typeface="Times New Roman" panose="02020603050405020304" pitchFamily="18" charset="0"/>
            </a:endParaRPr>
          </a:p>
          <a:p>
            <a:pPr marL="579119" indent="-579119" defTabSz="2316421">
              <a:spcBef>
                <a:spcPts val="4200"/>
              </a:spcBef>
              <a:defRPr sz="4560"/>
            </a:pPr>
            <a:r>
              <a:rPr sz="4700" dirty="0">
                <a:solidFill>
                  <a:schemeClr val="tx1"/>
                </a:solidFill>
                <a:latin typeface="Times New Roman" panose="02020603050405020304" pitchFamily="18" charset="0"/>
                <a:cs typeface="Times New Roman" panose="02020603050405020304" pitchFamily="18" charset="0"/>
              </a:rPr>
              <a:t>Sqlite3: for connecting python with Sqlite3 DBMS</a:t>
            </a:r>
          </a:p>
          <a:p>
            <a:pPr marL="579119" indent="-579119" defTabSz="2316421">
              <a:spcBef>
                <a:spcPts val="4200"/>
              </a:spcBef>
              <a:defRPr sz="4560"/>
            </a:pPr>
            <a:endParaRPr sz="4700" dirty="0">
              <a:solidFill>
                <a:schemeClr val="tx1"/>
              </a:solidFill>
              <a:latin typeface="Times New Roman" panose="02020603050405020304" pitchFamily="18" charset="0"/>
              <a:cs typeface="Times New Roman" panose="02020603050405020304" pitchFamily="18" charset="0"/>
            </a:endParaRPr>
          </a:p>
          <a:p>
            <a:pPr marL="579119" indent="-579119" defTabSz="2316421">
              <a:spcBef>
                <a:spcPts val="4200"/>
              </a:spcBef>
              <a:defRPr sz="4560"/>
            </a:pPr>
            <a:endParaRPr sz="4700" dirty="0">
              <a:solidFill>
                <a:schemeClr val="tx1"/>
              </a:solidFill>
              <a:latin typeface="Times New Roman" panose="02020603050405020304" pitchFamily="18" charset="0"/>
              <a:cs typeface="Times New Roman" panose="02020603050405020304" pitchFamily="18" charset="0"/>
            </a:endParaRPr>
          </a:p>
          <a:p>
            <a:pPr marL="579119" indent="-579119" defTabSz="2316421">
              <a:spcBef>
                <a:spcPts val="4200"/>
              </a:spcBef>
              <a:defRPr sz="4560"/>
            </a:pPr>
            <a:r>
              <a:rPr sz="4700" dirty="0">
                <a:solidFill>
                  <a:schemeClr val="tx1"/>
                </a:solidFill>
                <a:latin typeface="Times New Roman" panose="02020603050405020304" pitchFamily="18" charset="0"/>
                <a:cs typeface="Times New Roman" panose="02020603050405020304" pitchFamily="18" charset="0"/>
              </a:rPr>
              <a:t>Time: used to manipulate time allowed in game</a:t>
            </a:r>
          </a:p>
          <a:p>
            <a:pPr marL="579119" indent="-579119" defTabSz="2316421">
              <a:spcBef>
                <a:spcPts val="4200"/>
              </a:spcBef>
              <a:defRPr sz="4560"/>
            </a:pPr>
            <a:r>
              <a:rPr sz="4700" dirty="0">
                <a:solidFill>
                  <a:schemeClr val="tx1"/>
                </a:solidFill>
                <a:latin typeface="Times New Roman" panose="02020603050405020304" pitchFamily="18" charset="0"/>
                <a:cs typeface="Times New Roman" panose="02020603050405020304" pitchFamily="18" charset="0"/>
              </a:rPr>
              <a:t>Random: to manipulate bottle and bomb positions and other features</a:t>
            </a:r>
          </a:p>
          <a:p>
            <a:pPr marL="579119" indent="-579119" defTabSz="2316421">
              <a:spcBef>
                <a:spcPts val="4200"/>
              </a:spcBef>
              <a:defRPr sz="4560"/>
            </a:pPr>
            <a:r>
              <a:rPr sz="4700" dirty="0">
                <a:solidFill>
                  <a:schemeClr val="tx1"/>
                </a:solidFill>
                <a:latin typeface="Times New Roman" panose="02020603050405020304" pitchFamily="18" charset="0"/>
                <a:cs typeface="Times New Roman" panose="02020603050405020304" pitchFamily="18" charset="0"/>
              </a:rPr>
              <a:t>Sys: to take system </a:t>
            </a:r>
            <a:r>
              <a:rPr dirty="0">
                <a:solidFill>
                  <a:schemeClr val="tx1"/>
                </a:solidFill>
                <a:latin typeface="Times New Roman" panose="02020603050405020304" pitchFamily="18" charset="0"/>
                <a:cs typeface="Times New Roman" panose="02020603050405020304" pitchFamily="18" charset="0"/>
              </a:rPr>
              <a:t>font </a:t>
            </a:r>
          </a:p>
        </p:txBody>
      </p:sp>
      <p:pic>
        <p:nvPicPr>
          <p:cNvPr id="169" name="pygame img.png" descr="pygame img.png"/>
          <p:cNvPicPr>
            <a:picLocks noChangeAspect="1"/>
          </p:cNvPicPr>
          <p:nvPr/>
        </p:nvPicPr>
        <p:blipFill>
          <a:blip r:embed="rId2"/>
          <a:stretch>
            <a:fillRect/>
          </a:stretch>
        </p:blipFill>
        <p:spPr>
          <a:xfrm>
            <a:off x="8350842" y="3618151"/>
            <a:ext cx="6388900" cy="2523347"/>
          </a:xfrm>
          <a:prstGeom prst="rect">
            <a:avLst/>
          </a:prstGeom>
          <a:ln w="12700">
            <a:miter lim="400000"/>
          </a:ln>
        </p:spPr>
      </p:pic>
      <p:pic>
        <p:nvPicPr>
          <p:cNvPr id="170" name="sqlite3img.png" descr="sqlite3img.png"/>
          <p:cNvPicPr>
            <a:picLocks noChangeAspect="1"/>
          </p:cNvPicPr>
          <p:nvPr/>
        </p:nvPicPr>
        <p:blipFill>
          <a:blip r:embed="rId3"/>
          <a:stretch>
            <a:fillRect/>
          </a:stretch>
        </p:blipFill>
        <p:spPr>
          <a:xfrm>
            <a:off x="8799827" y="7074702"/>
            <a:ext cx="5490929" cy="260361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5" name="Team Roles"/>
          <p:cNvSpPr txBox="1">
            <a:spLocks noGrp="1"/>
          </p:cNvSpPr>
          <p:nvPr>
            <p:ph type="title"/>
          </p:nvPr>
        </p:nvSpPr>
        <p:spPr>
          <a:xfrm>
            <a:off x="1206500" y="952500"/>
            <a:ext cx="21971000" cy="2407388"/>
          </a:xfrm>
          <a:prstGeom prst="rect">
            <a:avLst/>
          </a:prstGeom>
        </p:spPr>
        <p:txBody>
          <a:bodyPr>
            <a:normAutofit/>
          </a:bodyPr>
          <a:lstStyle>
            <a:lvl1pPr>
              <a:defRPr sz="11500" spc="-230"/>
            </a:lvl1pPr>
          </a:lstStyle>
          <a:p>
            <a:r>
              <a:rPr lang="en-IN" dirty="0">
                <a:solidFill>
                  <a:schemeClr val="tx2">
                    <a:lumMod val="75000"/>
                  </a:schemeClr>
                </a:solidFill>
                <a:latin typeface="Times New Roman" panose="02020603050405020304" pitchFamily="18" charset="0"/>
                <a:cs typeface="Times New Roman" panose="02020603050405020304" pitchFamily="18" charset="0"/>
              </a:rPr>
              <a:t>Importance of the Game</a:t>
            </a:r>
            <a:endParaRPr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76" name="Pratham-GUI…"/>
          <p:cNvSpPr txBox="1">
            <a:spLocks noGrp="1"/>
          </p:cNvSpPr>
          <p:nvPr>
            <p:ph type="body" idx="1"/>
          </p:nvPr>
        </p:nvSpPr>
        <p:spPr>
          <a:xfrm>
            <a:off x="1206500" y="3359888"/>
            <a:ext cx="21971000" cy="9293484"/>
          </a:xfrm>
          <a:prstGeom prst="rect">
            <a:avLst/>
          </a:prstGeom>
        </p:spPr>
        <p:txBody>
          <a:bodyPr/>
          <a:lstStyle/>
          <a:p>
            <a:r>
              <a:rPr lang="en-US" dirty="0">
                <a:solidFill>
                  <a:schemeClr val="tx1"/>
                </a:solidFill>
                <a:latin typeface="Times New Roman" panose="02020603050405020304" pitchFamily="18" charset="0"/>
                <a:cs typeface="Times New Roman" panose="02020603050405020304" pitchFamily="18" charset="0"/>
              </a:rPr>
              <a:t>Ever since the COVID-19 pandemic and the lockdowns that followed began, the mental heath of many individuals has greatly deteriorated.</a:t>
            </a:r>
          </a:p>
          <a:p>
            <a:r>
              <a:rPr lang="en-US" dirty="0">
                <a:solidFill>
                  <a:schemeClr val="tx1"/>
                </a:solidFill>
                <a:latin typeface="Times New Roman" panose="02020603050405020304" pitchFamily="18" charset="0"/>
                <a:cs typeface="Times New Roman" panose="02020603050405020304" pitchFamily="18" charset="0"/>
              </a:rPr>
              <a:t>Due to being locked up in their homes, social interaction has also taken a hit.</a:t>
            </a:r>
          </a:p>
          <a:p>
            <a:r>
              <a:rPr lang="en-US" dirty="0">
                <a:solidFill>
                  <a:schemeClr val="tx1"/>
                </a:solidFill>
                <a:latin typeface="Times New Roman" panose="02020603050405020304" pitchFamily="18" charset="0"/>
                <a:cs typeface="Times New Roman" panose="02020603050405020304" pitchFamily="18" charset="0"/>
              </a:rPr>
              <a:t>To help make up for it, this game can allow groups of people to compete with one another and in doing so, encourage social interaction.</a:t>
            </a:r>
          </a:p>
          <a:p>
            <a:r>
              <a:rPr lang="en-US" dirty="0">
                <a:solidFill>
                  <a:schemeClr val="tx1"/>
                </a:solidFill>
                <a:latin typeface="Times New Roman" panose="02020603050405020304" pitchFamily="18" charset="0"/>
                <a:cs typeface="Times New Roman" panose="02020603050405020304" pitchFamily="18" charset="0"/>
              </a:rPr>
              <a:t>This friendly competition can help reduce mental stress as it creates a diversion from any college or office related stress and hence, can improve the mental health of the individual.</a:t>
            </a:r>
            <a:endParaRP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3396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2" name="Implementation"/>
          <p:cNvSpPr txBox="1">
            <a:spLocks noGrp="1"/>
          </p:cNvSpPr>
          <p:nvPr>
            <p:ph type="title"/>
          </p:nvPr>
        </p:nvSpPr>
        <p:spPr>
          <a:xfrm>
            <a:off x="1206500" y="234702"/>
            <a:ext cx="17068800" cy="3014134"/>
          </a:xfrm>
          <a:prstGeom prst="rect">
            <a:avLst/>
          </a:prstGeom>
        </p:spPr>
        <p:txBody>
          <a:bodyPr/>
          <a:lstStyle/>
          <a:p>
            <a:r>
              <a:rPr sz="11500" dirty="0">
                <a:solidFill>
                  <a:schemeClr val="tx2">
                    <a:lumMod val="75000"/>
                  </a:schemeClr>
                </a:solidFill>
                <a:latin typeface="Times New Roman" panose="02020603050405020304" pitchFamily="18" charset="0"/>
                <a:cs typeface="Times New Roman" panose="02020603050405020304" pitchFamily="18" charset="0"/>
              </a:rPr>
              <a:t>Implementation</a:t>
            </a:r>
            <a:r>
              <a:rPr dirty="0"/>
              <a:t> </a:t>
            </a:r>
          </a:p>
        </p:txBody>
      </p:sp>
      <p:sp>
        <p:nvSpPr>
          <p:cNvPr id="173" name="Programming language used: Python 3…"/>
          <p:cNvSpPr txBox="1">
            <a:spLocks noGrp="1"/>
          </p:cNvSpPr>
          <p:nvPr>
            <p:ph type="body" idx="1"/>
          </p:nvPr>
        </p:nvSpPr>
        <p:spPr>
          <a:xfrm>
            <a:off x="1206500" y="2729994"/>
            <a:ext cx="21971000" cy="8256012"/>
          </a:xfrm>
          <a:prstGeom prst="rect">
            <a:avLst/>
          </a:prstGeom>
        </p:spPr>
        <p:txBody>
          <a:bodyPr>
            <a:normAutofit/>
          </a:bodyPr>
          <a:lstStyle/>
          <a:p>
            <a:r>
              <a:rPr sz="4800" dirty="0">
                <a:solidFill>
                  <a:schemeClr val="tx1"/>
                </a:solidFill>
                <a:latin typeface="Times New Roman" panose="02020603050405020304" pitchFamily="18" charset="0"/>
                <a:cs typeface="Times New Roman" panose="02020603050405020304" pitchFamily="18" charset="0"/>
              </a:rPr>
              <a:t>Programming language used: Python 3</a:t>
            </a:r>
          </a:p>
          <a:p>
            <a:r>
              <a:rPr sz="4800" dirty="0">
                <a:solidFill>
                  <a:schemeClr val="tx1"/>
                </a:solidFill>
                <a:latin typeface="Times New Roman" panose="02020603050405020304" pitchFamily="18" charset="0"/>
                <a:cs typeface="Times New Roman" panose="02020603050405020304" pitchFamily="18" charset="0"/>
              </a:rPr>
              <a:t>The GUI uses Pygame module and game uses Pygame, Random and Time modules, the entire program data is handled using Sqlite3</a:t>
            </a:r>
          </a:p>
          <a:p>
            <a:r>
              <a:rPr sz="4800" dirty="0">
                <a:solidFill>
                  <a:schemeClr val="tx1"/>
                </a:solidFill>
                <a:latin typeface="Times New Roman" panose="02020603050405020304" pitchFamily="18" charset="0"/>
                <a:cs typeface="Times New Roman" panose="02020603050405020304" pitchFamily="18" charset="0"/>
              </a:rPr>
              <a:t>The program has 3 distinct layers: GUI + Game + DBMS</a:t>
            </a:r>
          </a:p>
          <a:p>
            <a:r>
              <a:rPr sz="4800" dirty="0">
                <a:solidFill>
                  <a:schemeClr val="tx1"/>
                </a:solidFill>
                <a:latin typeface="Times New Roman" panose="02020603050405020304" pitchFamily="18" charset="0"/>
                <a:cs typeface="Times New Roman" panose="02020603050405020304" pitchFamily="18" charset="0"/>
              </a:rPr>
              <a:t> GUI allows player to choose his name, difficulty level, get instructions and so on </a:t>
            </a:r>
          </a:p>
          <a:p>
            <a:r>
              <a:rPr sz="4800" dirty="0">
                <a:solidFill>
                  <a:schemeClr val="tx1"/>
                </a:solidFill>
                <a:latin typeface="Times New Roman" panose="02020603050405020304" pitchFamily="18" charset="0"/>
                <a:cs typeface="Times New Roman" panose="02020603050405020304" pitchFamily="18" charset="0"/>
              </a:rPr>
              <a:t>Game layer handles game mechanics </a:t>
            </a:r>
          </a:p>
          <a:p>
            <a:r>
              <a:rPr sz="4800" dirty="0">
                <a:solidFill>
                  <a:schemeClr val="tx1"/>
                </a:solidFill>
                <a:latin typeface="Times New Roman" panose="02020603050405020304" pitchFamily="18" charset="0"/>
                <a:cs typeface="Times New Roman" panose="02020603050405020304" pitchFamily="18" charset="0"/>
              </a:rPr>
              <a:t>DBMS layer connects python and Sqlite3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5" name="Team Roles"/>
          <p:cNvSpPr txBox="1">
            <a:spLocks noGrp="1"/>
          </p:cNvSpPr>
          <p:nvPr>
            <p:ph type="title"/>
          </p:nvPr>
        </p:nvSpPr>
        <p:spPr>
          <a:xfrm>
            <a:off x="1206500" y="952500"/>
            <a:ext cx="21971000" cy="2817812"/>
          </a:xfrm>
          <a:prstGeom prst="rect">
            <a:avLst/>
          </a:prstGeom>
        </p:spPr>
        <p:txBody>
          <a:bodyPr/>
          <a:lstStyle>
            <a:lvl1pPr>
              <a:defRPr sz="11500" spc="-230"/>
            </a:lvl1pPr>
          </a:lstStyle>
          <a:p>
            <a:r>
              <a:rPr dirty="0">
                <a:solidFill>
                  <a:schemeClr val="tx2">
                    <a:lumMod val="75000"/>
                  </a:schemeClr>
                </a:solidFill>
                <a:latin typeface="Times New Roman" panose="02020603050405020304" pitchFamily="18" charset="0"/>
                <a:cs typeface="Times New Roman" panose="02020603050405020304" pitchFamily="18" charset="0"/>
              </a:rPr>
              <a:t>Team</a:t>
            </a:r>
            <a:r>
              <a:rPr dirty="0">
                <a:latin typeface="Times New Roman" panose="02020603050405020304" pitchFamily="18" charset="0"/>
                <a:cs typeface="Times New Roman" panose="02020603050405020304" pitchFamily="18" charset="0"/>
              </a:rPr>
              <a:t> </a:t>
            </a:r>
            <a:r>
              <a:rPr dirty="0">
                <a:solidFill>
                  <a:schemeClr val="tx2">
                    <a:lumMod val="75000"/>
                  </a:schemeClr>
                </a:solidFill>
                <a:latin typeface="Times New Roman" panose="02020603050405020304" pitchFamily="18" charset="0"/>
                <a:cs typeface="Times New Roman" panose="02020603050405020304" pitchFamily="18" charset="0"/>
              </a:rPr>
              <a:t>Roles</a:t>
            </a:r>
          </a:p>
        </p:txBody>
      </p:sp>
      <p:sp>
        <p:nvSpPr>
          <p:cNvPr id="176" name="Pratham-GUI…"/>
          <p:cNvSpPr txBox="1">
            <a:spLocks noGrp="1"/>
          </p:cNvSpPr>
          <p:nvPr>
            <p:ph type="body" idx="1"/>
          </p:nvPr>
        </p:nvSpPr>
        <p:spPr>
          <a:prstGeom prst="rect">
            <a:avLst/>
          </a:prstGeom>
        </p:spPr>
        <p:txBody>
          <a:bodyPr>
            <a:normAutofit/>
          </a:bodyPr>
          <a:lstStyle/>
          <a:p>
            <a:r>
              <a:rPr sz="4800" dirty="0">
                <a:solidFill>
                  <a:schemeClr val="tx1"/>
                </a:solidFill>
                <a:latin typeface="Times New Roman" panose="02020603050405020304" pitchFamily="18" charset="0"/>
                <a:cs typeface="Times New Roman" panose="02020603050405020304" pitchFamily="18" charset="0"/>
              </a:rPr>
              <a:t>Pratham-GUI</a:t>
            </a:r>
          </a:p>
          <a:p>
            <a:r>
              <a:rPr sz="4800" dirty="0">
                <a:solidFill>
                  <a:schemeClr val="tx1"/>
                </a:solidFill>
                <a:latin typeface="Times New Roman" panose="02020603050405020304" pitchFamily="18" charset="0"/>
                <a:cs typeface="Times New Roman" panose="02020603050405020304" pitchFamily="18" charset="0"/>
              </a:rPr>
              <a:t>Arya-Game Mechanics </a:t>
            </a:r>
          </a:p>
          <a:p>
            <a:r>
              <a:rPr sz="4800" dirty="0">
                <a:solidFill>
                  <a:schemeClr val="tx1"/>
                </a:solidFill>
                <a:latin typeface="Times New Roman" panose="02020603050405020304" pitchFamily="18" charset="0"/>
                <a:cs typeface="Times New Roman" panose="02020603050405020304" pitchFamily="18" charset="0"/>
              </a:rPr>
              <a:t>Suyog-Data Handling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hueOff val="-476017"/>
            <a:lumOff val="-10042"/>
          </a:schemeClr>
        </a:solidFill>
        <a:effectLst/>
      </p:bgPr>
    </p:bg>
    <p:spTree>
      <p:nvGrpSpPr>
        <p:cNvPr id="1" name=""/>
        <p:cNvGrpSpPr/>
        <p:nvPr/>
      </p:nvGrpSpPr>
      <p:grpSpPr>
        <a:xfrm>
          <a:off x="0" y="0"/>
          <a:ext cx="0" cy="0"/>
          <a:chOff x="0" y="0"/>
          <a:chExt cx="0" cy="0"/>
        </a:xfrm>
      </p:grpSpPr>
      <p:sp>
        <p:nvSpPr>
          <p:cNvPr id="178" name="PRATHAM-GUI"/>
          <p:cNvSpPr txBox="1">
            <a:spLocks noGrp="1"/>
          </p:cNvSpPr>
          <p:nvPr>
            <p:ph type="title"/>
          </p:nvPr>
        </p:nvSpPr>
        <p:spPr>
          <a:xfrm>
            <a:off x="1206500" y="468619"/>
            <a:ext cx="17068800" cy="3014134"/>
          </a:xfrm>
          <a:prstGeom prst="rect">
            <a:avLst/>
          </a:prstGeom>
        </p:spPr>
        <p:txBody>
          <a:bodyPr>
            <a:normAutofit/>
          </a:bodyPr>
          <a:lstStyle/>
          <a:p>
            <a:r>
              <a:rPr sz="8800" dirty="0">
                <a:solidFill>
                  <a:schemeClr val="tx2">
                    <a:lumMod val="75000"/>
                  </a:schemeClr>
                </a:solidFill>
                <a:latin typeface="Times New Roman" panose="02020603050405020304" pitchFamily="18" charset="0"/>
                <a:cs typeface="Times New Roman" panose="02020603050405020304" pitchFamily="18" charset="0"/>
              </a:rPr>
              <a:t>PRATHAM-GUI</a:t>
            </a:r>
          </a:p>
        </p:txBody>
      </p:sp>
      <p:sp>
        <p:nvSpPr>
          <p:cNvPr id="179" name="Pygame and sys modules are used to create the opening screen…"/>
          <p:cNvSpPr txBox="1">
            <a:spLocks noGrp="1"/>
          </p:cNvSpPr>
          <p:nvPr>
            <p:ph type="body" idx="1"/>
          </p:nvPr>
        </p:nvSpPr>
        <p:spPr>
          <a:xfrm>
            <a:off x="1206500" y="2743199"/>
            <a:ext cx="21971000" cy="6867581"/>
          </a:xfrm>
          <a:prstGeom prst="rect">
            <a:avLst/>
          </a:prstGeom>
        </p:spPr>
        <p:txBody>
          <a:bodyPr>
            <a:normAutofit/>
          </a:bodyPr>
          <a:lstStyle/>
          <a:p>
            <a:r>
              <a:rPr sz="4800" dirty="0" err="1">
                <a:solidFill>
                  <a:schemeClr val="tx1"/>
                </a:solidFill>
                <a:latin typeface="Times New Roman" panose="02020603050405020304" pitchFamily="18" charset="0"/>
                <a:cs typeface="Times New Roman" panose="02020603050405020304" pitchFamily="18" charset="0"/>
              </a:rPr>
              <a:t>Pygame</a:t>
            </a:r>
            <a:r>
              <a:rPr sz="4800" dirty="0">
                <a:solidFill>
                  <a:schemeClr val="tx1"/>
                </a:solidFill>
                <a:latin typeface="Times New Roman" panose="02020603050405020304" pitchFamily="18" charset="0"/>
                <a:cs typeface="Times New Roman" panose="02020603050405020304" pitchFamily="18" charset="0"/>
              </a:rPr>
              <a:t> and sys modules are used to create the opening screen</a:t>
            </a:r>
          </a:p>
          <a:p>
            <a:r>
              <a:rPr sz="4800" dirty="0">
                <a:solidFill>
                  <a:schemeClr val="tx1"/>
                </a:solidFill>
                <a:latin typeface="Times New Roman" panose="02020603050405020304" pitchFamily="18" charset="0"/>
                <a:cs typeface="Times New Roman" panose="02020603050405020304" pitchFamily="18" charset="0"/>
              </a:rPr>
              <a:t>The functions used are </a:t>
            </a:r>
            <a:r>
              <a:rPr sz="4800" dirty="0" err="1">
                <a:solidFill>
                  <a:schemeClr val="tx1"/>
                </a:solidFill>
                <a:latin typeface="Times New Roman" panose="02020603050405020304" pitchFamily="18" charset="0"/>
                <a:cs typeface="Times New Roman" panose="02020603050405020304" pitchFamily="18" charset="0"/>
              </a:rPr>
              <a:t>main_menu</a:t>
            </a:r>
            <a:r>
              <a:rPr sz="4800" dirty="0">
                <a:solidFill>
                  <a:schemeClr val="tx1"/>
                </a:solidFill>
                <a:latin typeface="Times New Roman" panose="02020603050405020304" pitchFamily="18" charset="0"/>
                <a:cs typeface="Times New Roman" panose="02020603050405020304" pitchFamily="18" charset="0"/>
              </a:rPr>
              <a:t> (to let the player decide if they want to play or check the high scores), SCORES( to let the player check the highest scores in each difficulty level), play (to let the player enter their name) and start (to start playing the game)</a:t>
            </a:r>
          </a:p>
          <a:p>
            <a:r>
              <a:rPr sz="4800" dirty="0">
                <a:solidFill>
                  <a:schemeClr val="tx1"/>
                </a:solidFill>
                <a:latin typeface="Times New Roman" panose="02020603050405020304" pitchFamily="18" charset="0"/>
                <a:cs typeface="Times New Roman" panose="02020603050405020304" pitchFamily="18" charset="0"/>
              </a:rPr>
              <a:t>Buttons are used to direct the player to either check their scores, play the game or quit the program entirely.</a:t>
            </a:r>
          </a:p>
        </p:txBody>
      </p:sp>
    </p:spTree>
  </p:cSld>
  <p:clrMapOvr>
    <a:masterClrMapping/>
  </p:clrMapOvr>
  <p:transition spd="med"/>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Slice</Template>
  <TotalTime>57</TotalTime>
  <Words>833</Words>
  <Application>Microsoft Office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Century Gothic</vt:lpstr>
      <vt:lpstr>Helvetica Neue</vt:lpstr>
      <vt:lpstr>Helvetica Neue Medium</vt:lpstr>
      <vt:lpstr>Times New Roman</vt:lpstr>
      <vt:lpstr>Wingdings 3</vt:lpstr>
      <vt:lpstr>Slice</vt:lpstr>
      <vt:lpstr>Bottle BASH game</vt:lpstr>
      <vt:lpstr>OVERVIEW</vt:lpstr>
      <vt:lpstr>Table of Contents</vt:lpstr>
      <vt:lpstr>Design-About Game </vt:lpstr>
      <vt:lpstr>Modules Used</vt:lpstr>
      <vt:lpstr>Importance of the Game</vt:lpstr>
      <vt:lpstr>Implementation </vt:lpstr>
      <vt:lpstr>Team Roles</vt:lpstr>
      <vt:lpstr>PRATHAM-GUI</vt:lpstr>
      <vt:lpstr>ARYA-Game Mechanics</vt:lpstr>
      <vt:lpstr>SUYOG-Data Handling</vt:lpstr>
      <vt:lpstr>Software and Hardware requirements </vt:lpstr>
      <vt:lpstr>Result and Analysis</vt:lpstr>
      <vt:lpstr>PowerPoint Presentation</vt:lpstr>
      <vt:lpstr>PowerPoint Presentation</vt:lpstr>
      <vt:lpstr>Conclusion and Future Enhancements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Bottle BASH game</dc:title>
  <dc:creator>C A Umesh</dc:creator>
  <cp:lastModifiedBy>CA Umesh</cp:lastModifiedBy>
  <cp:revision>5</cp:revision>
  <dcterms:modified xsi:type="dcterms:W3CDTF">2022-03-15T15:11:02Z</dcterms:modified>
</cp:coreProperties>
</file>